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690" r:id="rId4"/>
    <p:sldMasterId id="2147483704" r:id="rId5"/>
  </p:sldMasterIdLst>
  <p:notesMasterIdLst>
    <p:notesMasterId r:id="rId90"/>
  </p:notesMasterIdLst>
  <p:sldIdLst>
    <p:sldId id="349" r:id="rId6"/>
    <p:sldId id="257" r:id="rId7"/>
    <p:sldId id="266" r:id="rId8"/>
    <p:sldId id="267" r:id="rId9"/>
    <p:sldId id="268" r:id="rId10"/>
    <p:sldId id="309" r:id="rId11"/>
    <p:sldId id="269" r:id="rId12"/>
    <p:sldId id="273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311" r:id="rId21"/>
    <p:sldId id="310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301" r:id="rId30"/>
    <p:sldId id="287" r:id="rId31"/>
    <p:sldId id="288" r:id="rId32"/>
    <p:sldId id="290" r:id="rId33"/>
    <p:sldId id="291" r:id="rId34"/>
    <p:sldId id="289" r:id="rId35"/>
    <p:sldId id="294" r:id="rId36"/>
    <p:sldId id="312" r:id="rId37"/>
    <p:sldId id="313" r:id="rId38"/>
    <p:sldId id="314" r:id="rId39"/>
    <p:sldId id="359" r:id="rId40"/>
    <p:sldId id="296" r:id="rId41"/>
    <p:sldId id="295" r:id="rId42"/>
    <p:sldId id="293" r:id="rId43"/>
    <p:sldId id="297" r:id="rId44"/>
    <p:sldId id="298" r:id="rId45"/>
    <p:sldId id="299" r:id="rId46"/>
    <p:sldId id="300" r:id="rId47"/>
    <p:sldId id="302" r:id="rId48"/>
    <p:sldId id="304" r:id="rId49"/>
    <p:sldId id="303" r:id="rId50"/>
    <p:sldId id="315" r:id="rId51"/>
    <p:sldId id="305" r:id="rId52"/>
    <p:sldId id="306" r:id="rId53"/>
    <p:sldId id="307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46" r:id="rId68"/>
    <p:sldId id="347" r:id="rId69"/>
    <p:sldId id="329" r:id="rId70"/>
    <p:sldId id="330" r:id="rId71"/>
    <p:sldId id="331" r:id="rId72"/>
    <p:sldId id="361" r:id="rId73"/>
    <p:sldId id="345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51" r:id="rId84"/>
    <p:sldId id="357" r:id="rId85"/>
    <p:sldId id="354" r:id="rId86"/>
    <p:sldId id="355" r:id="rId87"/>
    <p:sldId id="356" r:id="rId88"/>
    <p:sldId id="352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1787-E363-4DB2-A016-92E191D98968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89B6F-4225-491E-BD38-2D29CF467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6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http://www.ncbi.nlm.nih.gov/Class/Structure/pssm/pssm_viewer.cgi </a:t>
            </a:r>
            <a:br>
              <a:rPr lang="en-US" dirty="0"/>
            </a:br>
            <a:r>
              <a:rPr lang="en-US" dirty="0"/>
              <a:t>and enter</a:t>
            </a:r>
            <a:r>
              <a:rPr lang="en-US" baseline="0" dirty="0"/>
              <a:t> a PFAM in this case pfam00042 (CDD for globin) and then enter a query, NP_000509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89B6F-4225-491E-BD38-2D29CF4672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4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charset="0"/>
              </a:rPr>
              <a:t>When we visit a state, we emit a Letter (A/T/G/C) with a state’s emission probability. Then, we choose  to visit the state with the </a:t>
            </a:r>
            <a:r>
              <a:rPr lang="en-US" altLang="en-US" dirty="0" err="1">
                <a:latin typeface="Arial" charset="0"/>
              </a:rPr>
              <a:t>transisition</a:t>
            </a:r>
            <a:r>
              <a:rPr lang="en-US" altLang="en-US" dirty="0">
                <a:latin typeface="Arial" charset="0"/>
              </a:rPr>
              <a:t> prob. Distribution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4D9FFC-8E74-4B7F-A140-D205CB9EE418}" type="slidenum">
              <a:rPr lang="en-US" altLang="en-US">
                <a:solidFill>
                  <a:prstClr val="black"/>
                </a:solidFill>
              </a:rPr>
              <a:pPr/>
              <a:t>70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7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CF76BB-CA29-45F0-A860-47E04A56B389}" type="slidenum">
              <a:rPr lang="en-US" altLang="en-US">
                <a:solidFill>
                  <a:prstClr val="black"/>
                </a:solidFill>
              </a:rPr>
              <a:pPr/>
              <a:t>72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5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8A7E08E-FF51-42B2-9EC0-F368EE76131A}" type="slidenum">
              <a:rPr lang="en-US" altLang="en-US">
                <a:solidFill>
                  <a:prstClr val="black"/>
                </a:solidFill>
              </a:rPr>
              <a:pPr/>
              <a:t>77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5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775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91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871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325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796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195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277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80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1830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82375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373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606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0264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364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209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207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8586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9297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58919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409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9059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51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1613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3291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1230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7459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704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48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CD782-A88B-4106-9EEC-B00BA0BAA6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1675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5DF7E-1ED6-4B91-A7A3-AC866099EEF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25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96689-87AE-4A68-A5BE-19D5A5544D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634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80E782-0332-4E29-8E1B-C819F405D9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750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57C41-9B11-4504-8E1F-78D2BE8451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4259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A5208-6D2A-48A9-82F8-B63E3EE0906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7258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415B61-1053-46B4-A8A7-CFF593D013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5778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2FAF5-8762-4F87-9210-2C991A0D280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361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E77C7-2D79-40AA-BFBD-3A5E39A271F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8038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4C11CC-ED55-46FF-BD20-80D2B182D7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164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3AC5D-6AE8-45B5-9FB1-8AF0C441461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7394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CFBCA1-F162-44DF-A856-CC36A4939A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2789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E41DE-6720-4487-8E34-60A7AF92EB3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4684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95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5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607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97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4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47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124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08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04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CC3300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F6ECCC-852D-466A-9335-2F608DE78081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1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rgbClr val="66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rgbClr val="CC33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/>
              <a:pPr>
                <a:defRPr/>
              </a:pPr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Class/Structure/pssm/pssm_viewer.cgi" TargetMode="Externa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east" TargetMode="External"/><Relationship Id="rId2" Type="http://schemas.openxmlformats.org/officeDocument/2006/relationships/hyperlink" Target="https://en.wikipedia.org/wiki/Fungus" TargetMode="Externa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Hyph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ncbi.nlm.nih.gov/Structure/cdd/wrpsb.cgi" TargetMode="Externa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cop.mrc-lmb.cam.ac.uk/" TargetMode="External"/><Relationship Id="rId2" Type="http://schemas.openxmlformats.org/officeDocument/2006/relationships/hyperlink" Target="http://scop.berkeley.edu/" TargetMode="Externa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Advanced BLAST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BLAST Server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 r="14679" b="12389"/>
          <a:stretch/>
        </p:blipFill>
        <p:spPr bwMode="auto">
          <a:xfrm>
            <a:off x="290285" y="1059542"/>
            <a:ext cx="8273143" cy="509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018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WU BLAST 2.0 </a:t>
            </a:r>
          </a:p>
          <a:p>
            <a:pPr lvl="1"/>
            <a:r>
              <a:rPr lang="en-US" dirty="0"/>
              <a:t>Strengths: Speed; increased </a:t>
            </a:r>
            <a:r>
              <a:rPr lang="en-US" dirty="0" err="1"/>
              <a:t>sensititivity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Warren Gish WU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European Bioinformatics Institute (EBI) BLAST 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978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6725" y="0"/>
            <a:ext cx="8229600" cy="1143000"/>
          </a:xfrm>
        </p:spPr>
        <p:txBody>
          <a:bodyPr/>
          <a:lstStyle/>
          <a:p>
            <a:r>
              <a:rPr lang="en-US" dirty="0"/>
              <a:t>EBI Search Tools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985839"/>
            <a:ext cx="754645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F96DDF-0B26-4ED6-A651-6DD414DC19D3}"/>
              </a:ext>
            </a:extLst>
          </p:cNvPr>
          <p:cNvSpPr/>
          <p:nvPr/>
        </p:nvSpPr>
        <p:spPr>
          <a:xfrm>
            <a:off x="2013527" y="4378036"/>
            <a:ext cx="6180624" cy="314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introduce NGS in the next few weeks. </a:t>
            </a:r>
          </a:p>
          <a:p>
            <a:r>
              <a:rPr lang="en-US" dirty="0"/>
              <a:t>This week we will introduce specialized BLAST using the NGS data</a:t>
            </a:r>
          </a:p>
          <a:p>
            <a:r>
              <a:rPr lang="en-US" dirty="0"/>
              <a:t>For this we will be using a well-studied genome sequence collection called, </a:t>
            </a:r>
            <a:r>
              <a:rPr lang="en-US" dirty="0">
                <a:solidFill>
                  <a:srgbClr val="FF0000"/>
                </a:solidFill>
              </a:rPr>
              <a:t>NA12878</a:t>
            </a:r>
            <a:r>
              <a:rPr lang="en-US" dirty="0"/>
              <a:t> (sequence collection of an individual)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343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NA12878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studied genome (using many sequencing technologies) of an individual</a:t>
            </a:r>
          </a:p>
          <a:p>
            <a:r>
              <a:rPr lang="en-US" dirty="0"/>
              <a:t>400 entries associated with this entry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59" y="3420014"/>
            <a:ext cx="6273499" cy="2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53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975" y="552450"/>
            <a:ext cx="736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SRA sequence Read Archive makes biological data available to public. The SRA stores raw sequencing and alignment information from High-throughput platforms (PACBIO, Illumina etc.)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/>
          <a:stretch/>
        </p:blipFill>
        <p:spPr bwMode="auto">
          <a:xfrm>
            <a:off x="702733" y="1181100"/>
            <a:ext cx="827458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16057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538"/>
            <a:ext cx="8293630" cy="254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800" y="685800"/>
            <a:ext cx="5494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not all SRA experiments are suitable (long reads) for BLAST.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4938506"/>
            <a:ext cx="7323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also do the following :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NCBI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"ERX1131812"[All Fields]  OR "ERX1131813"[All Fields]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Send to  BLAST 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1768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8" y="469900"/>
            <a:ext cx="8001530" cy="5348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2225" y="3924300"/>
            <a:ext cx="17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plus to add new SRX entries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9267"/>
            <a:ext cx="85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Did BLAST gave any results? Can you guess, why? How to fix the issue? </a:t>
            </a:r>
          </a:p>
        </p:txBody>
      </p:sp>
    </p:spTree>
    <p:extLst>
      <p:ext uri="{BB962C8B-B14F-4D97-AF65-F5344CB8AC3E}">
        <p14:creationId xmlns:p14="http://schemas.microsoft.com/office/powerpoint/2010/main" val="20807101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67" y="1600200"/>
            <a:ext cx="9008533" cy="4525963"/>
          </a:xfrm>
        </p:spPr>
        <p:txBody>
          <a:bodyPr/>
          <a:lstStyle/>
          <a:p>
            <a:r>
              <a:rPr lang="en-US" dirty="0"/>
              <a:t>Sensitive and specialized form of BLAST </a:t>
            </a:r>
          </a:p>
          <a:p>
            <a:r>
              <a:rPr lang="en-US" dirty="0"/>
              <a:t>Useful to find distantly related sequences </a:t>
            </a:r>
          </a:p>
          <a:p>
            <a:r>
              <a:rPr lang="en-US" dirty="0"/>
              <a:t>PSI-BLAST steps</a:t>
            </a:r>
          </a:p>
          <a:p>
            <a:pPr lvl="1"/>
            <a:r>
              <a:rPr lang="en-US" dirty="0"/>
              <a:t>Normal BLAST uses the matrices that was created and available (BLOSUM62, PAM100 etc.)</a:t>
            </a:r>
          </a:p>
          <a:p>
            <a:pPr lvl="1"/>
            <a:r>
              <a:rPr lang="en-US" dirty="0"/>
              <a:t>PSI-BLAST constructs MSA (more on this next week), it uses it to create a specialized matrix (also called profile), Position Specific Scoring Matrix (PSSM)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216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PSSM will be used as the query to do further searches </a:t>
            </a:r>
          </a:p>
          <a:p>
            <a:pPr lvl="1"/>
            <a:r>
              <a:rPr lang="en-US" i="1" dirty="0"/>
              <a:t>Note: Your original query will not be used for future cycles</a:t>
            </a:r>
          </a:p>
          <a:p>
            <a:r>
              <a:rPr lang="en-US" dirty="0"/>
              <a:t>PSI-BLAST continues to cycle until the user decides to stop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93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Position Specific Scoring Matrix (PSSM)</a:t>
            </a:r>
          </a:p>
          <a:p>
            <a:r>
              <a:rPr lang="en-US" dirty="0"/>
              <a:t>How PSI-BLAST and DELTA-BLAST can improve the searches?</a:t>
            </a:r>
          </a:p>
          <a:p>
            <a:r>
              <a:rPr lang="en-US" dirty="0"/>
              <a:t>Advantages of HMM</a:t>
            </a:r>
          </a:p>
          <a:p>
            <a:r>
              <a:rPr lang="en-US" dirty="0"/>
              <a:t>How to improve the sensitivity of DNA based searches?</a:t>
            </a:r>
          </a:p>
          <a:p>
            <a:r>
              <a:rPr lang="en-US" dirty="0"/>
              <a:t>How NGS reads are aligned to a reference Genome?</a:t>
            </a:r>
          </a:p>
        </p:txBody>
      </p:sp>
    </p:spTree>
    <p:extLst>
      <p:ext uri="{BB962C8B-B14F-4D97-AF65-F5344CB8AC3E}">
        <p14:creationId xmlns:p14="http://schemas.microsoft.com/office/powerpoint/2010/main" val="153221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7"/>
          <a:stretch/>
        </p:blipFill>
        <p:spPr bwMode="auto">
          <a:xfrm>
            <a:off x="314662" y="609600"/>
            <a:ext cx="8640152" cy="532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884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HIV1-Pol Search and Alignments; MSA example and conservation down a column </a:t>
            </a:r>
            <a:br>
              <a:rPr lang="en-US" dirty="0"/>
            </a:br>
            <a:r>
              <a:rPr lang="en-US" dirty="0"/>
              <a:t>is a good example of how PSSM gathers information as cycles through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655" y="5202621"/>
            <a:ext cx="175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4.19</a:t>
            </a:r>
            <a:br>
              <a:rPr lang="en-US" dirty="0"/>
            </a:br>
            <a:r>
              <a:rPr lang="en-US" dirty="0"/>
              <a:t>from the Book</a:t>
            </a:r>
          </a:p>
          <a:p>
            <a:r>
              <a:rPr lang="en-US" dirty="0" err="1"/>
              <a:t>Pevnser</a:t>
            </a:r>
            <a:r>
              <a:rPr lang="en-US" dirty="0"/>
              <a:t>, III Ed</a:t>
            </a:r>
          </a:p>
        </p:txBody>
      </p:sp>
    </p:spTree>
    <p:extLst>
      <p:ext uri="{BB962C8B-B14F-4D97-AF65-F5344CB8AC3E}">
        <p14:creationId xmlns:p14="http://schemas.microsoft.com/office/powerpoint/2010/main" val="27298160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664"/>
            <a:ext cx="8229600" cy="4730500"/>
          </a:xfrm>
        </p:spPr>
        <p:txBody>
          <a:bodyPr/>
          <a:lstStyle/>
          <a:p>
            <a:r>
              <a:rPr lang="en-US" dirty="0"/>
              <a:t>Query of length L </a:t>
            </a:r>
          </a:p>
          <a:p>
            <a:r>
              <a:rPr lang="en-US" dirty="0"/>
              <a:t>PSSM will L x 20 </a:t>
            </a:r>
          </a:p>
          <a:p>
            <a:r>
              <a:rPr lang="en-US" dirty="0"/>
              <a:t>Rows will be equal to L </a:t>
            </a:r>
          </a:p>
          <a:p>
            <a:r>
              <a:rPr lang="en-US" dirty="0"/>
              <a:t>Redundant sequences (at least 94% aa identity ) are eliminated to avoid bias</a:t>
            </a:r>
          </a:p>
          <a:p>
            <a:pPr lvl="1"/>
            <a:r>
              <a:rPr lang="en-US" dirty="0"/>
              <a:t>Closely related sequences will not let to bias the process</a:t>
            </a:r>
          </a:p>
          <a:p>
            <a:r>
              <a:rPr lang="en-US" dirty="0"/>
              <a:t>From the MSA, a unique matrix is created</a:t>
            </a:r>
          </a:p>
          <a:p>
            <a:pPr lvl="1"/>
            <a:r>
              <a:rPr lang="en-US" dirty="0"/>
              <a:t>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3144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PSSM look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has a viewer. Let us get there to view the PSSM</a:t>
            </a:r>
          </a:p>
          <a:p>
            <a:r>
              <a:rPr lang="en-US" dirty="0"/>
              <a:t>We will derive the matrix later</a:t>
            </a:r>
          </a:p>
          <a:p>
            <a:r>
              <a:rPr lang="en-US" dirty="0">
                <a:hlinkClick r:id="rId2"/>
              </a:rPr>
              <a:t>http://www.ncbi.nlm.nih.gov/Class/Structure/pssm/pssm_viewer.cgi</a:t>
            </a:r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725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43" y="0"/>
            <a:ext cx="8229600" cy="1143000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13" y="1006294"/>
            <a:ext cx="8229600" cy="4525963"/>
          </a:xfrm>
        </p:spPr>
        <p:txBody>
          <a:bodyPr/>
          <a:lstStyle/>
          <a:p>
            <a:r>
              <a:rPr lang="en-US" dirty="0"/>
              <a:t>Query of length, L, PSI-BLAST generates PSSM of dimension L x 20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3684" r="13258"/>
          <a:stretch/>
        </p:blipFill>
        <p:spPr bwMode="auto">
          <a:xfrm>
            <a:off x="385010" y="1604210"/>
            <a:ext cx="8213558" cy="45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202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How a query is aligned to a PSSM. Scores are shown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92D050"/>
                </a:solidFill>
              </a:rPr>
              <a:t>Green for Good</a:t>
            </a:r>
            <a:r>
              <a:rPr lang="en-US" sz="2400" dirty="0"/>
              <a:t> and Red for bad)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3135" r="7160"/>
          <a:stretch/>
        </p:blipFill>
        <p:spPr bwMode="auto">
          <a:xfrm>
            <a:off x="256673" y="2165683"/>
            <a:ext cx="8710863" cy="398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359297"/>
            <a:ext cx="1721224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C: Consensus</a:t>
            </a:r>
            <a:br>
              <a:rPr lang="en-US" dirty="0"/>
            </a:br>
            <a:r>
              <a:rPr lang="en-US" dirty="0"/>
              <a:t>    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1224" y="1358932"/>
            <a:ext cx="767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 was used to get the sequence aligned to the consensus; the one that gets highest score is shown below; Note the scores for 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ij</a:t>
            </a:r>
            <a:r>
              <a:rPr lang="en-US" dirty="0"/>
              <a:t> substitution is not always the same, but, varies by the column</a:t>
            </a:r>
          </a:p>
        </p:txBody>
      </p:sp>
    </p:spTree>
    <p:extLst>
      <p:ext uri="{BB962C8B-B14F-4D97-AF65-F5344CB8AC3E}">
        <p14:creationId xmlns:p14="http://schemas.microsoft.com/office/powerpoint/2010/main" val="42088722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click on the stacked view</a:t>
            </a:r>
          </a:p>
          <a:p>
            <a:r>
              <a:rPr lang="en-US" dirty="0"/>
              <a:t>Click on the tutorial to see how the scores can be interpreted.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537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PSSM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884" y="1507958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463" y="128337"/>
            <a:ext cx="370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Jim Lund Lecture slides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19585"/>
              </p:ext>
            </p:extLst>
          </p:nvPr>
        </p:nvGraphicFramePr>
        <p:xfrm>
          <a:off x="2352675" y="1355558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6463" y="3324225"/>
            <a:ext cx="175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Frequencies at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5912318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count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836358"/>
              </p:ext>
            </p:extLst>
          </p:nvPr>
        </p:nvGraphicFramePr>
        <p:xfrm>
          <a:off x="1943392" y="4635501"/>
          <a:ext cx="482473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392" y="4635501"/>
                        <a:ext cx="482473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2422" y="1300840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=  Frequency of residue I in column j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422" y="2335428"/>
            <a:ext cx="826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will be correct if we collect lots of sequences</a:t>
            </a:r>
          </a:p>
          <a:p>
            <a:r>
              <a:rPr lang="en-US" dirty="0"/>
              <a:t>So, if a letter is missing from our sequence, there is no guarantee that the frequency of the sequence is zero. </a:t>
            </a:r>
          </a:p>
          <a:p>
            <a:endParaRPr lang="en-US" dirty="0"/>
          </a:p>
          <a:p>
            <a:r>
              <a:rPr lang="en-US" dirty="0"/>
              <a:t>“it assigns minimal scores to resides that are not seen at a certain position in the alignment using the following equation:</a:t>
            </a:r>
          </a:p>
        </p:txBody>
      </p:sp>
    </p:spTree>
    <p:extLst>
      <p:ext uri="{BB962C8B-B14F-4D97-AF65-F5344CB8AC3E}">
        <p14:creationId xmlns:p14="http://schemas.microsoft.com/office/powerpoint/2010/main" val="48414531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14636"/>
            <a:ext cx="9020432" cy="4525963"/>
          </a:xfrm>
        </p:spPr>
        <p:txBody>
          <a:bodyPr/>
          <a:lstStyle/>
          <a:p>
            <a:r>
              <a:rPr lang="en-US" dirty="0"/>
              <a:t>Let us try with no </a:t>
            </a:r>
            <a:r>
              <a:rPr lang="en-US" dirty="0" err="1"/>
              <a:t>pseudocount</a:t>
            </a:r>
            <a:endParaRPr lang="en-US" dirty="0"/>
          </a:p>
          <a:p>
            <a:pPr lvl="1"/>
            <a:r>
              <a:rPr lang="en-US" dirty="0"/>
              <a:t>Score(N) at position1 is  3/3 = 1 </a:t>
            </a:r>
          </a:p>
          <a:p>
            <a:pPr lvl="1"/>
            <a:r>
              <a:rPr lang="en-US" dirty="0"/>
              <a:t>Score(I) at position1 is 1      = 0/3 = 0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Using pseudo counts ( = 1)</a:t>
            </a:r>
          </a:p>
          <a:p>
            <a:pPr lvl="1"/>
            <a:r>
              <a:rPr lang="en-US" dirty="0"/>
              <a:t>Score(N) at position1 = (3+1)/(3+20) = 0.174</a:t>
            </a:r>
          </a:p>
          <a:p>
            <a:pPr lvl="1"/>
            <a:r>
              <a:rPr lang="en-US" dirty="0"/>
              <a:t>Score(I) at position1  = (0+1)/(3+20) = 0.044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PSSM is computed using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6205" y="228721"/>
            <a:ext cx="2168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NTEGEWI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NITRGEW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NIAGECC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191303"/>
              </p:ext>
            </p:extLst>
          </p:nvPr>
        </p:nvGraphicFramePr>
        <p:xfrm>
          <a:off x="0" y="0"/>
          <a:ext cx="48244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8244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5015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The last piece we need is background frequencies (Usually from large scale data)</a:t>
            </a:r>
          </a:p>
          <a:p>
            <a:pPr lvl="1"/>
            <a:r>
              <a:rPr lang="en-US" dirty="0"/>
              <a:t>In this case we are going to assume equal </a:t>
            </a:r>
            <a:r>
              <a:rPr lang="en-US" dirty="0" err="1"/>
              <a:t>Freq</a:t>
            </a:r>
            <a:r>
              <a:rPr lang="en-US" dirty="0"/>
              <a:t> (1/20= 0.05 for every aa )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2400" dirty="0"/>
              <a:t>PSSM score (I) at position1 = log(0.044/0.05) = -0.061</a:t>
            </a:r>
          </a:p>
          <a:p>
            <a:r>
              <a:rPr lang="en-US" sz="2400" dirty="0"/>
              <a:t>PSSM score (N) at position1 = log(0.174/0.05) = 0.541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809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saw with </a:t>
            </a:r>
            <a:r>
              <a:rPr lang="en-US" b="1" dirty="0">
                <a:solidFill>
                  <a:srgbClr val="FF0000"/>
                </a:solidFill>
              </a:rPr>
              <a:t>RBP4</a:t>
            </a:r>
            <a:r>
              <a:rPr lang="en-US" b="1" dirty="0"/>
              <a:t> </a:t>
            </a:r>
            <a:r>
              <a:rPr lang="en-US" dirty="0"/>
              <a:t>that the basic BLAST is not going to be useful</a:t>
            </a:r>
          </a:p>
          <a:p>
            <a:r>
              <a:rPr lang="en-US" dirty="0"/>
              <a:t>Here are more examples:</a:t>
            </a:r>
          </a:p>
          <a:p>
            <a:pPr lvl="1"/>
            <a:r>
              <a:rPr lang="en-US" dirty="0"/>
              <a:t>Myoglobin is homologous to alpha and beta </a:t>
            </a:r>
            <a:r>
              <a:rPr lang="en-US" dirty="0" err="1"/>
              <a:t>globins</a:t>
            </a:r>
            <a:r>
              <a:rPr lang="en-US" dirty="0"/>
              <a:t> (vertebrate members of globin family)</a:t>
            </a:r>
          </a:p>
          <a:p>
            <a:pPr lvl="1"/>
            <a:r>
              <a:rPr lang="en-US" dirty="0"/>
              <a:t>Let us use beta globin NP_000509.1 as query and do BLASTP (</a:t>
            </a:r>
            <a:r>
              <a:rPr lang="en-US" dirty="0" err="1"/>
              <a:t>db</a:t>
            </a:r>
            <a:r>
              <a:rPr lang="en-US" dirty="0"/>
              <a:t>: </a:t>
            </a:r>
            <a:r>
              <a:rPr lang="en-US" dirty="0" err="1"/>
              <a:t>nr</a:t>
            </a:r>
            <a:r>
              <a:rPr lang="en-US" dirty="0"/>
              <a:t> or </a:t>
            </a:r>
            <a:r>
              <a:rPr lang="en-US" dirty="0" err="1"/>
              <a:t>RefSeq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 we see the myoglobin?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943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PSSM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65215"/>
              </p:ext>
            </p:extLst>
          </p:nvPr>
        </p:nvGraphicFramePr>
        <p:xfrm>
          <a:off x="2350008" y="1353312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0.240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-0.061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8877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3822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6" y="343956"/>
            <a:ext cx="5637622" cy="51847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24684" y="4732867"/>
            <a:ext cx="3158067" cy="177800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43217" y="2762778"/>
            <a:ext cx="2312783" cy="347133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5183" y="3106234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Restricted to only Fungi </a:t>
            </a:r>
          </a:p>
        </p:txBody>
      </p:sp>
    </p:spTree>
    <p:extLst>
      <p:ext uri="{BB962C8B-B14F-4D97-AF65-F5344CB8AC3E}">
        <p14:creationId xmlns:p14="http://schemas.microsoft.com/office/powerpoint/2010/main" val="15804517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2" y="220153"/>
            <a:ext cx="8153356" cy="4627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309" y="5149970"/>
            <a:ext cx="70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than Threshold you see a genuine homolog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Flavohemoproteins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Worse than threshold  Bacterial hemoglobin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528" y="4848044"/>
            <a:ext cx="2993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know these are homologs?</a:t>
            </a:r>
          </a:p>
          <a:p>
            <a:r>
              <a:rPr lang="en-US" dirty="0"/>
              <a:t>3D structure and related biological function;</a:t>
            </a:r>
          </a:p>
          <a:p>
            <a:r>
              <a:rPr lang="en-US" dirty="0"/>
              <a:t>Most are True Negatives</a:t>
            </a:r>
          </a:p>
        </p:txBody>
      </p:sp>
    </p:spTree>
    <p:extLst>
      <p:ext uri="{BB962C8B-B14F-4D97-AF65-F5344CB8AC3E}">
        <p14:creationId xmlns:p14="http://schemas.microsoft.com/office/powerpoint/2010/main" val="47978933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71750"/>
            <a:ext cx="72390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" y="635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continue the PSI-BLAST cycles you will see that the homologs will raise up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467" y="1532467"/>
            <a:ext cx="634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NP_000509 PSI-BLAST</a:t>
            </a:r>
            <a:br>
              <a:rPr lang="en-US" dirty="0"/>
            </a:br>
            <a:r>
              <a:rPr lang="en-US" dirty="0" err="1"/>
              <a:t>RefSeq</a:t>
            </a:r>
            <a:r>
              <a:rPr lang="en-US" dirty="0"/>
              <a:t> DB restricted to fungi(txid:4751)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400" y="4809067"/>
            <a:ext cx="772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many cycles, 200 different DB matches will be identified. Many are distantly related.</a:t>
            </a:r>
          </a:p>
        </p:txBody>
      </p:sp>
    </p:spTree>
    <p:extLst>
      <p:ext uri="{BB962C8B-B14F-4D97-AF65-F5344CB8AC3E}">
        <p14:creationId xmlns:p14="http://schemas.microsoft.com/office/powerpoint/2010/main" val="8031197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74638"/>
            <a:ext cx="2401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5 round, in this case, you see that PSI-BLAST couldn’t find any new within the cutoff </a:t>
            </a:r>
          </a:p>
        </p:txBody>
      </p:sp>
    </p:spTree>
    <p:extLst>
      <p:ext uri="{BB962C8B-B14F-4D97-AF65-F5344CB8AC3E}">
        <p14:creationId xmlns:p14="http://schemas.microsoft.com/office/powerpoint/2010/main" val="172393979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810" y="3614392"/>
            <a:ext cx="5691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will view screen-shots of how human beta globin searched using  psi-blast to find distantly related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globin, XP_711954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NOTE: WHEN YOU REPEAT, YOU WILL SEE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SLIGHTLY DIFFERENT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5368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C.albicans</a:t>
            </a:r>
            <a:r>
              <a:rPr lang="en-US" dirty="0"/>
              <a:t>:   dimorphic </a:t>
            </a:r>
            <a:r>
              <a:rPr lang="en-US" dirty="0">
                <a:hlinkClick r:id="rId2" tooltip="Fungus"/>
              </a:rPr>
              <a:t>fungus</a:t>
            </a:r>
            <a:r>
              <a:rPr lang="en-US" dirty="0"/>
              <a:t> that grows both as </a:t>
            </a:r>
            <a:r>
              <a:rPr lang="en-US" dirty="0">
                <a:hlinkClick r:id="rId3" tooltip="Yeast"/>
              </a:rPr>
              <a:t>yeast</a:t>
            </a:r>
            <a:r>
              <a:rPr lang="en-US" dirty="0"/>
              <a:t> and </a:t>
            </a:r>
            <a:r>
              <a:rPr lang="en-US" dirty="0">
                <a:hlinkClick r:id="rId4" tooltip="Hypha"/>
              </a:rPr>
              <a:t>filamentous</a:t>
            </a:r>
            <a:r>
              <a:rPr lang="en-US" dirty="0"/>
              <a:t> cells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10" y="1118842"/>
            <a:ext cx="6715125" cy="2495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0467" y="1752600"/>
            <a:ext cx="202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1 hit in the first cycle.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3359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9"/>
          <a:stretch/>
        </p:blipFill>
        <p:spPr bwMode="auto">
          <a:xfrm>
            <a:off x="273667" y="1077420"/>
            <a:ext cx="7677150" cy="56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5119" y="0"/>
            <a:ext cx="397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Distantly related Globin, </a:t>
            </a:r>
            <a:r>
              <a:rPr lang="en-US" dirty="0" err="1">
                <a:solidFill>
                  <a:srgbClr val="000000"/>
                </a:solidFill>
              </a:rPr>
              <a:t>C.albicans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Annotated as hypothetical protein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5119" y="3784600"/>
            <a:ext cx="326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</a:t>
            </a:r>
          </a:p>
        </p:txBody>
      </p:sp>
    </p:spTree>
    <p:extLst>
      <p:ext uri="{BB962C8B-B14F-4D97-AF65-F5344CB8AC3E}">
        <p14:creationId xmlns:p14="http://schemas.microsoft.com/office/powerpoint/2010/main" val="411605083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PSI-BLAST by an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46"/>
          <a:stretch/>
        </p:blipFill>
        <p:spPr bwMode="auto">
          <a:xfrm>
            <a:off x="733425" y="1229709"/>
            <a:ext cx="7677150" cy="452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9119" y="3606800"/>
            <a:ext cx="3267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the alignment grows as cycle progresses and the E value drops</a:t>
            </a:r>
          </a:p>
        </p:txBody>
      </p:sp>
    </p:spTree>
    <p:extLst>
      <p:ext uri="{BB962C8B-B14F-4D97-AF65-F5344CB8AC3E}">
        <p14:creationId xmlns:p14="http://schemas.microsoft.com/office/powerpoint/2010/main" val="353837145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Sensitivity of PSI-BLAST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4849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search and compare a long query (&gt; 20K ) against a DB? </a:t>
            </a:r>
          </a:p>
          <a:p>
            <a:pPr lvl="1"/>
            <a:r>
              <a:rPr lang="en-US" dirty="0"/>
              <a:t>Ex. hChr2 (60 M) vs mChr2 (~ M ) </a:t>
            </a:r>
          </a:p>
          <a:p>
            <a:pPr lvl="1"/>
            <a:r>
              <a:rPr lang="en-US" dirty="0"/>
              <a:t>Traditional blast will not work </a:t>
            </a:r>
          </a:p>
          <a:p>
            <a:pPr lvl="2"/>
            <a:r>
              <a:rPr lang="en-US" dirty="0"/>
              <a:t>Why? </a:t>
            </a:r>
          </a:p>
          <a:p>
            <a:pPr lvl="2"/>
            <a:r>
              <a:rPr lang="en-US" dirty="0"/>
              <a:t>Target frequencies (some region more conserved and some less conserved)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0340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6" y="0"/>
            <a:ext cx="6733311" cy="651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0225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PSI-Blast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unrelated sequence is selected (user or by program in the first round), they will be used to create PSSM and hence the II cycle will be impacted in a negative way</a:t>
            </a:r>
          </a:p>
          <a:p>
            <a:pPr lvl="1"/>
            <a:r>
              <a:rPr lang="en-US" dirty="0"/>
              <a:t>Query contains highly biased amino acid composition</a:t>
            </a:r>
          </a:p>
          <a:p>
            <a:r>
              <a:rPr lang="en-US" dirty="0"/>
              <a:t>This concept is called corruption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2403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Blast errors &amp;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avoid corruption?</a:t>
            </a:r>
          </a:p>
          <a:p>
            <a:pPr lvl="1"/>
            <a:r>
              <a:rPr lang="en-US" dirty="0"/>
              <a:t>Apply compositional filters</a:t>
            </a:r>
          </a:p>
          <a:p>
            <a:pPr lvl="1"/>
            <a:r>
              <a:rPr lang="en-US" dirty="0"/>
              <a:t>Lower E-values (0.005 to 0.0001)</a:t>
            </a:r>
          </a:p>
          <a:p>
            <a:pPr lvl="2"/>
            <a:r>
              <a:rPr lang="en-US" dirty="0"/>
              <a:t>Help to avoid false positives but will also impact true hits</a:t>
            </a:r>
          </a:p>
          <a:p>
            <a:pPr lvl="1"/>
            <a:r>
              <a:rPr lang="en-US" dirty="0"/>
              <a:t>Visually inspect each iteration results.</a:t>
            </a:r>
          </a:p>
          <a:p>
            <a:pPr lvl="2"/>
            <a:r>
              <a:rPr lang="en-US" dirty="0"/>
              <a:t>Check or uncheck the hits that are suspicious</a:t>
            </a:r>
          </a:p>
          <a:p>
            <a:pPr lvl="3"/>
            <a:r>
              <a:rPr lang="en-US" dirty="0"/>
              <a:t>Ex query may have coiled-coiled domain, any protein sharing this domain (ex myosin) will get a high score but clearly not homologous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3165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Position-specific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NCBI tool</a:t>
            </a:r>
          </a:p>
          <a:p>
            <a:pPr lvl="1"/>
            <a:r>
              <a:rPr lang="en-US" dirty="0"/>
              <a:t>You can use </a:t>
            </a:r>
            <a:r>
              <a:rPr lang="en-US" dirty="0">
                <a:solidFill>
                  <a:srgbClr val="FF0000"/>
                </a:solidFill>
              </a:rPr>
              <a:t>your query </a:t>
            </a:r>
            <a:r>
              <a:rPr lang="en-US" dirty="0"/>
              <a:t>to search against a database of predefined PSSMs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RPS BLAST </a:t>
            </a:r>
            <a:r>
              <a:rPr lang="en-US" dirty="0"/>
              <a:t>searches are implemented in CDD </a:t>
            </a:r>
          </a:p>
          <a:p>
            <a:pPr lvl="1"/>
            <a:r>
              <a:rPr lang="en-US" dirty="0"/>
              <a:t>Main job is to identify conserved domains in the query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2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http://www.ncbi.nlm.nih.gov/Structure/cdd/wrpsb.cgi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476375"/>
            <a:ext cx="8562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7333" y="282630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 using NP_000509</a:t>
            </a:r>
          </a:p>
        </p:txBody>
      </p:sp>
    </p:spTree>
    <p:extLst>
      <p:ext uri="{BB962C8B-B14F-4D97-AF65-F5344CB8AC3E}">
        <p14:creationId xmlns:p14="http://schemas.microsoft.com/office/powerpoint/2010/main" val="299217474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0" y="1193800"/>
            <a:ext cx="8972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0" y="3293533"/>
            <a:ext cx="571500" cy="26035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48150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Expand on the dotted circle area to see the alignment</a:t>
            </a:r>
          </a:p>
        </p:txBody>
      </p:sp>
    </p:spTree>
    <p:extLst>
      <p:ext uri="{BB962C8B-B14F-4D97-AF65-F5344CB8AC3E}">
        <p14:creationId xmlns:p14="http://schemas.microsoft.com/office/powerpoint/2010/main" val="414425153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PSI-BLAST and RPS-BLAST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these tools, we can now introduce most sensitive search tool in NCBI, 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976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Domain enhanced lookup time accelerated BLAST</a:t>
            </a:r>
          </a:p>
          <a:p>
            <a:r>
              <a:rPr lang="en-US" dirty="0"/>
              <a:t>Most accurate tool than usual BLAST</a:t>
            </a:r>
          </a:p>
          <a:p>
            <a:r>
              <a:rPr lang="en-US" dirty="0"/>
              <a:t>How is it different?</a:t>
            </a:r>
          </a:p>
          <a:p>
            <a:r>
              <a:rPr lang="en-US" dirty="0"/>
              <a:t>Query is searched using pre-created PSSM </a:t>
            </a:r>
          </a:p>
          <a:p>
            <a:pPr lvl="1"/>
            <a:r>
              <a:rPr lang="en-US" dirty="0"/>
              <a:t>Basically this first step is a </a:t>
            </a:r>
            <a:r>
              <a:rPr lang="en-US" dirty="0">
                <a:solidFill>
                  <a:srgbClr val="C00000"/>
                </a:solidFill>
              </a:rPr>
              <a:t>RPS-BLAST (CDD database)</a:t>
            </a:r>
          </a:p>
          <a:p>
            <a:pPr lvl="1"/>
            <a:r>
              <a:rPr lang="en-US" dirty="0"/>
              <a:t>Use the resulting PSSM to search against protein Database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138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066800"/>
            <a:ext cx="65532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399" y="2152650"/>
            <a:ext cx="1933575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start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the BLASTP </a:t>
            </a:r>
          </a:p>
          <a:p>
            <a:r>
              <a:rPr lang="en-US" dirty="0">
                <a:solidFill>
                  <a:schemeClr val="bg1"/>
                </a:solidFill>
              </a:rPr>
              <a:t>Page. This occurs as an additional option all the way at the bottom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55334" y="5935133"/>
            <a:ext cx="880533" cy="84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427941" y="5825067"/>
            <a:ext cx="3869267" cy="24553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77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NP_000509.1 using BLASTP vs Delta-BLAST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RefSeq</a:t>
            </a:r>
            <a:r>
              <a:rPr lang="en-US" dirty="0"/>
              <a:t> as the DB</a:t>
            </a:r>
          </a:p>
          <a:p>
            <a:pPr lvl="1"/>
            <a:r>
              <a:rPr lang="en-US" dirty="0"/>
              <a:t>Remaining options default</a:t>
            </a:r>
          </a:p>
          <a:p>
            <a:r>
              <a:rPr lang="en-US" dirty="0"/>
              <a:t>Do you see the more divergent </a:t>
            </a:r>
            <a:r>
              <a:rPr lang="en-US" dirty="0" err="1"/>
              <a:t>globins</a:t>
            </a:r>
            <a:r>
              <a:rPr lang="en-US" dirty="0"/>
              <a:t> </a:t>
            </a:r>
            <a:r>
              <a:rPr lang="en-US" dirty="0" err="1"/>
              <a:t>neuroglobin</a:t>
            </a:r>
            <a:r>
              <a:rPr lang="en-US" dirty="0"/>
              <a:t> and myoglobin ?</a:t>
            </a:r>
          </a:p>
          <a:p>
            <a:r>
              <a:rPr lang="en-US" dirty="0"/>
              <a:t>Explore them after the lecture </a:t>
            </a:r>
          </a:p>
          <a:p>
            <a:r>
              <a:rPr lang="en-US" dirty="0"/>
              <a:t>Also use beta globin as the query to search against plant </a:t>
            </a:r>
            <a:r>
              <a:rPr lang="en-US" dirty="0" err="1"/>
              <a:t>RefSeq</a:t>
            </a:r>
            <a:r>
              <a:rPr lang="en-US" dirty="0"/>
              <a:t> Protein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961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99"/>
                </a:solidFill>
              </a:rPr>
              <a:t>NGS has several Millions of short reads (100-400 </a:t>
            </a:r>
            <a:r>
              <a:rPr lang="en-US" dirty="0" err="1">
                <a:solidFill>
                  <a:srgbClr val="333399"/>
                </a:solidFill>
              </a:rPr>
              <a:t>bp</a:t>
            </a:r>
            <a:r>
              <a:rPr lang="en-US" dirty="0">
                <a:solidFill>
                  <a:srgbClr val="333399"/>
                </a:solidFill>
              </a:rPr>
              <a:t>)</a:t>
            </a:r>
          </a:p>
          <a:p>
            <a:pPr lvl="1"/>
            <a:r>
              <a:rPr lang="en-US" dirty="0"/>
              <a:t>Goal is to align them to </a:t>
            </a:r>
            <a:r>
              <a:rPr lang="en-US" dirty="0" err="1"/>
              <a:t>RefSeq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What is the problem here? </a:t>
            </a:r>
          </a:p>
          <a:p>
            <a:pPr lvl="2"/>
            <a:r>
              <a:rPr lang="en-US" dirty="0"/>
              <a:t>400 </a:t>
            </a:r>
            <a:r>
              <a:rPr lang="en-US" dirty="0" err="1"/>
              <a:t>bp</a:t>
            </a:r>
            <a:r>
              <a:rPr lang="en-US" dirty="0"/>
              <a:t> thousands of them</a:t>
            </a:r>
          </a:p>
          <a:p>
            <a:pPr lvl="2"/>
            <a:r>
              <a:rPr lang="en-US" dirty="0"/>
              <a:t>Aligned to a 3 Billion sequence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7794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DELTA-BLAST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Larger, more complete PSSMs than PSI-BLAST</a:t>
            </a:r>
          </a:p>
          <a:p>
            <a:pPr lvl="1"/>
            <a:r>
              <a:rPr lang="en-US" dirty="0"/>
              <a:t>Why: well-curated DB</a:t>
            </a:r>
          </a:p>
          <a:p>
            <a:r>
              <a:rPr lang="en-US" dirty="0"/>
              <a:t>More sensitive</a:t>
            </a:r>
          </a:p>
          <a:p>
            <a:pPr lvl="1"/>
            <a:r>
              <a:rPr lang="en-US" dirty="0"/>
              <a:t>More distant homologs then PSI-BLAST</a:t>
            </a:r>
          </a:p>
          <a:p>
            <a:pPr lvl="1"/>
            <a:r>
              <a:rPr lang="en-US" dirty="0"/>
              <a:t>Better quality alignments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Performance declines with multiple iterations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9966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Delta-Blast  </a:t>
            </a:r>
          </a:p>
          <a:p>
            <a:pPr lvl="1"/>
            <a:r>
              <a:rPr lang="en-US" dirty="0"/>
              <a:t>DB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with low E-values with more distant </a:t>
            </a:r>
            <a:r>
              <a:rPr lang="en-US" dirty="0" err="1"/>
              <a:t>neuroglobin</a:t>
            </a:r>
            <a:r>
              <a:rPr lang="en-US" dirty="0"/>
              <a:t> and myoglobin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PSI-Blast</a:t>
            </a:r>
          </a:p>
          <a:p>
            <a:pPr lvl="1"/>
            <a:r>
              <a:rPr lang="en-US" dirty="0"/>
              <a:t>DB: Human </a:t>
            </a:r>
            <a:r>
              <a:rPr lang="en-US" dirty="0" err="1"/>
              <a:t>RefSeq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Homologs low E values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955973"/>
            <a:ext cx="31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Query: NP_000509.1</a:t>
            </a:r>
          </a:p>
        </p:txBody>
      </p:sp>
    </p:spTree>
    <p:extLst>
      <p:ext uri="{BB962C8B-B14F-4D97-AF65-F5344CB8AC3E}">
        <p14:creationId xmlns:p14="http://schemas.microsoft.com/office/powerpoint/2010/main" val="16185115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Globin as query</a:t>
            </a:r>
          </a:p>
          <a:p>
            <a:r>
              <a:rPr lang="en-US" dirty="0"/>
              <a:t>Search Plant </a:t>
            </a:r>
            <a:r>
              <a:rPr lang="en-US" dirty="0" err="1"/>
              <a:t>Refseq</a:t>
            </a:r>
            <a:r>
              <a:rPr lang="en-US" dirty="0"/>
              <a:t> proteins (PSI-BLAST) </a:t>
            </a:r>
          </a:p>
          <a:p>
            <a:pPr lvl="1"/>
            <a:r>
              <a:rPr lang="en-US" dirty="0"/>
              <a:t>Do you see leghemoglobin from barrel medic </a:t>
            </a:r>
            <a:r>
              <a:rPr lang="en-US" dirty="0" err="1"/>
              <a:t>Medicago</a:t>
            </a:r>
            <a:r>
              <a:rPr lang="en-US" dirty="0"/>
              <a:t> </a:t>
            </a:r>
            <a:r>
              <a:rPr lang="en-US" dirty="0" err="1"/>
              <a:t>truncatula</a:t>
            </a:r>
            <a:r>
              <a:rPr lang="en-US" dirty="0"/>
              <a:t> (What is the E-value?)</a:t>
            </a:r>
          </a:p>
          <a:p>
            <a:r>
              <a:rPr lang="en-US" dirty="0"/>
              <a:t>Repeat with DELTA-BLAST</a:t>
            </a:r>
          </a:p>
          <a:p>
            <a:pPr lvl="1"/>
            <a:r>
              <a:rPr lang="en-US" dirty="0"/>
              <a:t>What do you find?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558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Performance of PSI/DELTA-BLAST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can use SCOP or ASTRAL database and find distance homologs and use that as a gold standard to search the two methods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ASTRAL </a:t>
            </a:r>
          </a:p>
          <a:p>
            <a:pPr lvl="1"/>
            <a:r>
              <a:rPr lang="en-US" dirty="0">
                <a:hlinkClick r:id="rId2"/>
              </a:rPr>
              <a:t>http://scop.berkeley.edu/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http://scop.mrc-lmb.cam.ac.uk/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4413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673"/>
            <a:ext cx="8229600" cy="1143000"/>
          </a:xfrm>
        </p:spPr>
        <p:txBody>
          <a:bodyPr/>
          <a:lstStyle/>
          <a:p>
            <a:r>
              <a:rPr lang="en-US" dirty="0"/>
              <a:t>PHI-BLAST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3733"/>
            <a:ext cx="8229600" cy="5042431"/>
          </a:xfrm>
        </p:spPr>
        <p:txBody>
          <a:bodyPr/>
          <a:lstStyle/>
          <a:p>
            <a:r>
              <a:rPr lang="en-US" dirty="0"/>
              <a:t>Pattern-Hit Initiated BLAST </a:t>
            </a:r>
          </a:p>
          <a:p>
            <a:pPr lvl="1"/>
            <a:r>
              <a:rPr lang="en-US" dirty="0"/>
              <a:t>If your query contains a signature of amino acids that define the family. </a:t>
            </a:r>
          </a:p>
          <a:p>
            <a:pPr lvl="2"/>
            <a:r>
              <a:rPr lang="en-US" dirty="0"/>
              <a:t>Ex GXW (</a:t>
            </a:r>
            <a:r>
              <a:rPr lang="en-US" dirty="0" err="1"/>
              <a:t>lipocalcin</a:t>
            </a:r>
            <a:r>
              <a:rPr lang="en-US" dirty="0"/>
              <a:t> family signature; X: any residue)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useful to find distant homologs using the signature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short query; lots of false positives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0998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16" y="-152930"/>
            <a:ext cx="5822951" cy="606983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761067" y="5190067"/>
            <a:ext cx="829733" cy="1693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7379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pattern</a:t>
            </a:r>
          </a:p>
          <a:p>
            <a:pPr lvl="1"/>
            <a:r>
              <a:rPr lang="en-US" dirty="0"/>
              <a:t>PHI-BLAST</a:t>
            </a:r>
          </a:p>
          <a:p>
            <a:pPr lvl="1"/>
            <a:r>
              <a:rPr lang="en-US" dirty="0"/>
              <a:t>Query Human RBP4; NP_006735</a:t>
            </a:r>
          </a:p>
          <a:p>
            <a:pPr lvl="1"/>
            <a:r>
              <a:rPr lang="en-US" dirty="0"/>
              <a:t>DB: Bacteria  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Create multiple alignment 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1964" y="3610870"/>
            <a:ext cx="3916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Removed from NCBI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The sequence YP_003021245 is 100% identical to </a:t>
            </a:r>
            <a:r>
              <a:rPr lang="en-US" sz="1400" dirty="0">
                <a:solidFill>
                  <a:srgbClr val="002060"/>
                </a:solidFill>
              </a:rPr>
              <a:t>WP_015836738.1 </a:t>
            </a:r>
            <a:r>
              <a:rPr lang="en-US" sz="1400" dirty="0">
                <a:solidFill>
                  <a:srgbClr val="FF0000"/>
                </a:solidFill>
              </a:rPr>
              <a:t>over its full length.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A94EF-13B2-4A0B-9685-9D3EAECFB58B}"/>
              </a:ext>
            </a:extLst>
          </p:cNvPr>
          <p:cNvSpPr/>
          <p:nvPr/>
        </p:nvSpPr>
        <p:spPr>
          <a:xfrm>
            <a:off x="-258619" y="5093106"/>
            <a:ext cx="8945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WP_010388720 WP_008992866 </a:t>
            </a:r>
            <a:r>
              <a:rPr lang="en-US" dirty="0">
                <a:solidFill>
                  <a:srgbClr val="C00000"/>
                </a:solidFill>
              </a:rPr>
              <a:t>YP_003021245 </a:t>
            </a:r>
            <a:r>
              <a:rPr lang="en-US" dirty="0"/>
              <a:t>NP_006735  </a:t>
            </a:r>
            <a:r>
              <a:rPr lang="en-US" sz="1400" b="1" dirty="0">
                <a:solidFill>
                  <a:srgbClr val="002060"/>
                </a:solidFill>
              </a:rPr>
              <a:t>WP_015836738.1 </a:t>
            </a:r>
            <a:r>
              <a:rPr lang="en-US" dirty="0"/>
              <a:t>NP_006735  WP_010388720 WP_008992866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WP_015836738.1</a:t>
            </a:r>
          </a:p>
        </p:txBody>
      </p:sp>
    </p:spTree>
    <p:extLst>
      <p:ext uri="{BB962C8B-B14F-4D97-AF65-F5344CB8AC3E}">
        <p14:creationId xmlns:p14="http://schemas.microsoft.com/office/powerpoint/2010/main" val="104250686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790700"/>
            <a:ext cx="8029575" cy="3276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2209" y="1238898"/>
            <a:ext cx="732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NP_006735  WP_010388720 WP_008992866 WP_015836738.1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D1710-A8E3-47F8-9CD6-D15DD3A5C0D1}"/>
              </a:ext>
            </a:extLst>
          </p:cNvPr>
          <p:cNvSpPr txBox="1"/>
          <p:nvPr/>
        </p:nvSpPr>
        <p:spPr>
          <a:xfrm>
            <a:off x="600363" y="47857"/>
            <a:ext cx="832196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am showing only 4 sequences for simplicity. You should include all 9 (or 8) sequences. One sequence is identical to another sequence (see previous page)</a:t>
            </a:r>
          </a:p>
        </p:txBody>
      </p:sp>
    </p:spTree>
    <p:extLst>
      <p:ext uri="{BB962C8B-B14F-4D97-AF65-F5344CB8AC3E}">
        <p14:creationId xmlns:p14="http://schemas.microsoft.com/office/powerpoint/2010/main" val="258376372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057" r="38029"/>
          <a:stretch/>
        </p:blipFill>
        <p:spPr>
          <a:xfrm>
            <a:off x="1131277" y="1041010"/>
            <a:ext cx="6153443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062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384370"/>
            <a:ext cx="4924425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1229751"/>
            <a:ext cx="333375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00" y="2700875"/>
            <a:ext cx="5007200" cy="31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33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Searches in NCBI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9" y="1735931"/>
            <a:ext cx="799455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87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1601959"/>
            <a:ext cx="8637909" cy="3684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400" y="1847849"/>
            <a:ext cx="942975" cy="962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14813" y="1232627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NFDX(5)GXW[YF]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917" y="0"/>
            <a:ext cx="498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uses a different MSA method</a:t>
            </a:r>
          </a:p>
        </p:txBody>
      </p:sp>
    </p:spTree>
    <p:extLst>
      <p:ext uri="{BB962C8B-B14F-4D97-AF65-F5344CB8AC3E}">
        <p14:creationId xmlns:p14="http://schemas.microsoft.com/office/powerpoint/2010/main" val="31978834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r="39137"/>
          <a:stretch/>
        </p:blipFill>
        <p:spPr bwMode="auto">
          <a:xfrm>
            <a:off x="268013" y="157654"/>
            <a:ext cx="6463863" cy="587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2626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2017986"/>
            <a:ext cx="8229600" cy="4108177"/>
          </a:xfrm>
        </p:spPr>
        <p:txBody>
          <a:bodyPr/>
          <a:lstStyle/>
          <a:p>
            <a:r>
              <a:rPr lang="en-US" dirty="0"/>
              <a:t>Best Hit from PHI-Blast Note: Bacteria Organism was selected</a:t>
            </a:r>
          </a:p>
          <a:p>
            <a:r>
              <a:rPr lang="en-US" dirty="0"/>
              <a:t>Note the asterisks shows the pattern match 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C00000"/>
                </a:solidFill>
              </a:rPr>
              <a:t>the first iteration</a:t>
            </a:r>
            <a:r>
              <a:rPr lang="en-US" dirty="0"/>
              <a:t>, PSI-BLAST is pursued, which </a:t>
            </a:r>
            <a:r>
              <a:rPr lang="en-US" b="1" dirty="0">
                <a:solidFill>
                  <a:srgbClr val="C00000"/>
                </a:solidFill>
              </a:rPr>
              <a:t>no longer uses PHI blast </a:t>
            </a:r>
            <a:r>
              <a:rPr lang="en-US" dirty="0"/>
              <a:t>pattern but instead uses a search-specific PSSM pattern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939930-A9F7-4B9B-ABB9-7A3997CED9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4481" r="44927" b="54903"/>
          <a:stretch/>
        </p:blipFill>
        <p:spPr bwMode="auto">
          <a:xfrm>
            <a:off x="0" y="0"/>
            <a:ext cx="5265682" cy="20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103" y="126124"/>
            <a:ext cx="310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After the first hit</a:t>
            </a:r>
          </a:p>
        </p:txBody>
      </p:sp>
    </p:spTree>
    <p:extLst>
      <p:ext uri="{BB962C8B-B14F-4D97-AF65-F5344CB8AC3E}">
        <p14:creationId xmlns:p14="http://schemas.microsoft.com/office/powerpoint/2010/main" val="3851846363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HMMER using Linux/Mac/</a:t>
            </a:r>
            <a:r>
              <a:rPr lang="en-US" dirty="0" err="1"/>
              <a:t>CygWin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0"/>
            <a:ext cx="6400800" cy="1752600"/>
          </a:xfrm>
        </p:spPr>
        <p:txBody>
          <a:bodyPr/>
          <a:lstStyle/>
          <a:p>
            <a:r>
              <a:rPr lang="en-US" dirty="0"/>
              <a:t>Easy to install in Mac/Linux. Instructions are also shown in the book.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00C98E-2CC8-4A2F-BD4A-63DCCE2F8BC3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43110A-D5FD-48FB-9934-CF91DC9A01B4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809399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MegaBlast</a:t>
            </a:r>
            <a:r>
              <a:rPr lang="en-US" dirty="0"/>
              <a:t> and Discontinuous </a:t>
            </a:r>
            <a:r>
              <a:rPr lang="en-US" dirty="0" err="1"/>
              <a:t>MegaBlast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633" y="1303866"/>
            <a:ext cx="9084733" cy="4525963"/>
          </a:xfrm>
        </p:spPr>
        <p:txBody>
          <a:bodyPr/>
          <a:lstStyle/>
          <a:p>
            <a:r>
              <a:rPr lang="en-US" dirty="0"/>
              <a:t>Large DNA queries</a:t>
            </a:r>
          </a:p>
          <a:p>
            <a:pPr lvl="1"/>
            <a:r>
              <a:rPr lang="en-US" dirty="0"/>
              <a:t>Word size 28 </a:t>
            </a:r>
          </a:p>
          <a:p>
            <a:pPr lvl="2"/>
            <a:r>
              <a:rPr lang="en-US" dirty="0"/>
              <a:t>Corresponds to the minimal length of an exact match required to initiate an extension</a:t>
            </a:r>
          </a:p>
          <a:p>
            <a:r>
              <a:rPr lang="en-US" dirty="0" err="1"/>
              <a:t>Discontiguous</a:t>
            </a:r>
            <a:r>
              <a:rPr lang="en-US" dirty="0"/>
              <a:t> </a:t>
            </a:r>
            <a:r>
              <a:rPr lang="en-US" dirty="0" err="1"/>
              <a:t>MegaBLAST</a:t>
            </a:r>
            <a:endParaRPr lang="en-US" dirty="0"/>
          </a:p>
          <a:p>
            <a:pPr lvl="1"/>
            <a:r>
              <a:rPr lang="en-US" dirty="0"/>
              <a:t>Dissimilar sequences (smaller word-size)-more sensitive and obviously slower</a:t>
            </a:r>
          </a:p>
          <a:p>
            <a:r>
              <a:rPr lang="en-US" dirty="0"/>
              <a:t>Why is it used?</a:t>
            </a:r>
          </a:p>
          <a:p>
            <a:pPr lvl="1"/>
            <a:r>
              <a:rPr lang="en-US" dirty="0"/>
              <a:t>Comparison of diverged sequences (from different organisms)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4605-FEC0-4787-A262-496DE3ABAA31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1062-BDE7-4FC1-9F67-E2397364CA33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80013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81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DE5444-56B4-40CB-ADE7-E482A3BEDD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0" y="0"/>
            <a:ext cx="2971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965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921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922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5E6D5D-BE9E-4062-9592-D0732DBF3042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-20638" y="0"/>
            <a:ext cx="2971801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HBA_AILFU/3-18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HBA_AILME/3-18    LSPADKTN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HBA_ALCAA/3-18    LSATDKSN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HBA_ALLMI/3-18    LSMEDKSN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HBA_AMBME/4-18    LSGEDKAN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HBA_AMMLE/3-18    LSAADKSN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HBA_ANAPL/3-18    LSAADKTN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HBA_ANAPP/3-18    LSAADKTN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19400" y="1635125"/>
          <a:ext cx="6095997" cy="4449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G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E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M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0.0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0.3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</a:t>
                      </a:r>
                    </a:p>
                  </a:txBody>
                  <a:tcPr marT="45717" marB="45717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355" name="TextBox 2"/>
          <p:cNvSpPr txBox="1">
            <a:spLocks noChangeArrowheads="1"/>
          </p:cNvSpPr>
          <p:nvPr/>
        </p:nvSpPr>
        <p:spPr bwMode="auto">
          <a:xfrm>
            <a:off x="-20638" y="1828800"/>
            <a:ext cx="2840038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Given a profile (statistical model), probability of a sequence,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LSPADKTN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is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600" dirty="0">
                <a:solidFill>
                  <a:srgbClr val="000000"/>
                </a:solidFill>
              </a:rPr>
              <a:t>(1.0 * 1.0 * 0.2 * 0.5 * 1.0 * 1.0 * 0.6 * 1.0) = 0.06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Score for this sequence is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4587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Profiles</a:t>
            </a:r>
          </a:p>
        </p:txBody>
      </p:sp>
      <p:sp>
        <p:nvSpPr>
          <p:cNvPr id="102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024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92A357-52E1-46C6-8D06-CA061A11AA59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0246" name="TextBox 7"/>
          <p:cNvSpPr txBox="1">
            <a:spLocks noChangeArrowheads="1"/>
          </p:cNvSpPr>
          <p:nvPr/>
        </p:nvSpPr>
        <p:spPr bwMode="auto">
          <a:xfrm>
            <a:off x="106220" y="1295400"/>
            <a:ext cx="8991600" cy="64633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It is convenient to use log scale (log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 or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). One immediate benefit is, one can avoid multiplication and get away by addition (overflow and underflow </a:t>
            </a:r>
            <a:r>
              <a:rPr lang="en-US" altLang="en-US" sz="1800" dirty="0" err="1">
                <a:solidFill>
                  <a:srgbClr val="000000"/>
                </a:solidFill>
              </a:rPr>
              <a:t>etc</a:t>
            </a:r>
            <a:r>
              <a:rPr lang="en-US" altLang="en-US" sz="1800" dirty="0">
                <a:solidFill>
                  <a:srgbClr val="000000"/>
                </a:solidFill>
              </a:rPr>
              <a:t>-Computers) </a:t>
            </a: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1524000" y="2274094"/>
            <a:ext cx="742141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LSPADKTN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probability of this sequence is    </a:t>
            </a:r>
            <a:br>
              <a:rPr lang="en-US" altLang="en-US" sz="1800" dirty="0">
                <a:solidFill>
                  <a:srgbClr val="000000"/>
                </a:solidFill>
              </a:rPr>
            </a:br>
            <a:r>
              <a:rPr lang="en-US" altLang="en-US" sz="1800" dirty="0">
                <a:solidFill>
                  <a:srgbClr val="000000"/>
                </a:solidFill>
              </a:rPr>
              <a:t>           1.0 * 1.0 * 0.2 * 0.5 * 1.0 * 1.0 * 0.6 * 1.0 =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Score for this sequence is 0.06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In the loge scale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5*log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(1.0)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(0.2)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(0.5) + log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e</a:t>
            </a:r>
            <a:r>
              <a:rPr lang="en-US" altLang="en-US" sz="1800" dirty="0">
                <a:solidFill>
                  <a:srgbClr val="000000"/>
                </a:solidFill>
              </a:rPr>
              <a:t>(0.6) =  -2.813 </a:t>
            </a:r>
          </a:p>
        </p:txBody>
      </p:sp>
      <p:sp>
        <p:nvSpPr>
          <p:cNvPr id="10248" name="TextBox 9"/>
          <p:cNvSpPr txBox="1">
            <a:spLocks noChangeArrowheads="1"/>
          </p:cNvSpPr>
          <p:nvPr/>
        </p:nvSpPr>
        <p:spPr bwMode="auto">
          <a:xfrm>
            <a:off x="914400" y="5029200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Note that this is a simple model. Insertions/deletions </a:t>
            </a:r>
            <a:r>
              <a:rPr lang="en-US" altLang="en-US" sz="1800" u="sng" dirty="0">
                <a:solidFill>
                  <a:srgbClr val="000000"/>
                </a:solidFill>
                <a:highlight>
                  <a:srgbClr val="FFFF00"/>
                </a:highlight>
              </a:rPr>
              <a:t>are not </a:t>
            </a:r>
            <a:r>
              <a:rPr lang="en-US" altLang="en-US" sz="1800" dirty="0">
                <a:solidFill>
                  <a:srgbClr val="000000"/>
                </a:solidFill>
              </a:rPr>
              <a:t>taken into account. Often more complicated rules are used to create a powerful profile model unfortunately sometimes trial and error approach is also followed. This led to the next key development, </a:t>
            </a:r>
            <a:r>
              <a:rPr lang="en-US" altLang="en-US" sz="1800" dirty="0">
                <a:solidFill>
                  <a:srgbClr val="000000"/>
                </a:solidFill>
                <a:highlight>
                  <a:srgbClr val="FFFF00"/>
                </a:highlight>
              </a:rPr>
              <a:t>HMM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98085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AD40-9151-4747-965D-EA5564CE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HMM?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29D42-E571-4FA5-B623-819B48EB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 is useful for creating probabilistic models of sequence (DNA/protein) ‘labeling’ problems</a:t>
            </a:r>
          </a:p>
          <a:p>
            <a:pPr lvl="1"/>
            <a:r>
              <a:rPr lang="en-US" i="1" dirty="0"/>
              <a:t>reworded from Dr. Sean Eddy’s lectures/papers</a:t>
            </a:r>
          </a:p>
          <a:p>
            <a:pPr lvl="1"/>
            <a:r>
              <a:rPr lang="en-US" i="1" dirty="0"/>
              <a:t>For example a model to identify introns and exons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41F86-9E1B-4716-ACCC-65892D00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E83E-939D-4B55-95CD-EDD5304F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66F6F-0202-45A3-93AF-19CEB4F3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DF7E-1ED6-4B91-A7A3-AC866099EEF8}" type="slidenum">
              <a:rPr lang="en-US" altLang="en-US" smtClean="0">
                <a:solidFill>
                  <a:srgbClr val="000000"/>
                </a:solidFill>
              </a:rPr>
              <a:pPr/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1594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Markov chain</a:t>
            </a:r>
          </a:p>
          <a:p>
            <a:pPr lvl="1"/>
            <a:r>
              <a:rPr lang="en-US" dirty="0"/>
              <a:t>“Data structure that consists of a computational model with a start state, a finite, discrete set of possible states and a transition function that describes how to move from state to next”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369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Ensembl</a:t>
            </a:r>
            <a:r>
              <a:rPr lang="en-US" dirty="0"/>
              <a:t> BLAST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41737" b="69798"/>
          <a:stretch/>
        </p:blipFill>
        <p:spPr bwMode="auto">
          <a:xfrm>
            <a:off x="1209367" y="3281598"/>
            <a:ext cx="7580671" cy="176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803490" y="3707842"/>
            <a:ext cx="1024932" cy="4586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0151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12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126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109E74-311E-4671-8F92-4FF86A9F466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1271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1299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33311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200" y="4937125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990600" y="5367338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7675" y="4995863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800" y="4989513"/>
            <a:ext cx="838200" cy="12017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0.8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67200" y="5421313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94275" y="5048250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1.0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5955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872163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9238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0.2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494588" y="5418138"/>
            <a:ext cx="685800" cy="338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1663" y="5045075"/>
            <a:ext cx="838200" cy="12017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0.8</a:t>
            </a:r>
          </a:p>
        </p:txBody>
      </p:sp>
      <p:sp>
        <p:nvSpPr>
          <p:cNvPr id="11283" name="Rectangle 21"/>
          <p:cNvSpPr>
            <a:spLocks noChangeArrowheads="1"/>
          </p:cNvSpPr>
          <p:nvPr/>
        </p:nvSpPr>
        <p:spPr bwMode="auto">
          <a:xfrm>
            <a:off x="2139950" y="1417638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sp>
        <p:nvSpPr>
          <p:cNvPr id="11284" name="TextBox 23"/>
          <p:cNvSpPr txBox="1">
            <a:spLocks noChangeArrowheads="1"/>
          </p:cNvSpPr>
          <p:nvPr/>
        </p:nvSpPr>
        <p:spPr bwMode="auto">
          <a:xfrm>
            <a:off x="1016000" y="5048250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5" name="TextBox 24"/>
          <p:cNvSpPr txBox="1">
            <a:spLocks noChangeArrowheads="1"/>
          </p:cNvSpPr>
          <p:nvPr/>
        </p:nvSpPr>
        <p:spPr bwMode="auto">
          <a:xfrm>
            <a:off x="2586038" y="5048250"/>
            <a:ext cx="5191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6" name="TextBox 25"/>
          <p:cNvSpPr txBox="1">
            <a:spLocks noChangeArrowheads="1"/>
          </p:cNvSpPr>
          <p:nvPr/>
        </p:nvSpPr>
        <p:spPr bwMode="auto">
          <a:xfrm>
            <a:off x="4300538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87" name="TextBox 26"/>
          <p:cNvSpPr txBox="1">
            <a:spLocks noChangeArrowheads="1"/>
          </p:cNvSpPr>
          <p:nvPr/>
        </p:nvSpPr>
        <p:spPr bwMode="auto">
          <a:xfrm>
            <a:off x="5872163" y="5064125"/>
            <a:ext cx="517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11288" name="TextBox 27"/>
          <p:cNvSpPr txBox="1">
            <a:spLocks noChangeArrowheads="1"/>
          </p:cNvSpPr>
          <p:nvPr/>
        </p:nvSpPr>
        <p:spPr bwMode="auto">
          <a:xfrm>
            <a:off x="7556500" y="5064125"/>
            <a:ext cx="519113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1.0</a:t>
            </a:r>
          </a:p>
        </p:txBody>
      </p:sp>
      <p:sp>
        <p:nvSpPr>
          <p:cNvPr id="29" name="Right Arrow 28"/>
          <p:cNvSpPr/>
          <p:nvPr/>
        </p:nvSpPr>
        <p:spPr>
          <a:xfrm rot="16200000">
            <a:off x="3438526" y="4478337"/>
            <a:ext cx="6858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2871330">
            <a:off x="4244976" y="4543425"/>
            <a:ext cx="92075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02038" y="3124200"/>
            <a:ext cx="838200" cy="12001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   0.2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 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G  0.2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C  0.4</a:t>
            </a:r>
          </a:p>
        </p:txBody>
      </p:sp>
      <p:sp>
        <p:nvSpPr>
          <p:cNvPr id="33" name="Curved Down Arrow 32"/>
          <p:cNvSpPr/>
          <p:nvPr/>
        </p:nvSpPr>
        <p:spPr>
          <a:xfrm>
            <a:off x="3657600" y="2755900"/>
            <a:ext cx="642938" cy="3683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93" name="TextBox 33"/>
          <p:cNvSpPr txBox="1">
            <a:spLocks noChangeArrowheads="1"/>
          </p:cNvSpPr>
          <p:nvPr/>
        </p:nvSpPr>
        <p:spPr bwMode="auto">
          <a:xfrm>
            <a:off x="3825875" y="455136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4" name="TextBox 34"/>
          <p:cNvSpPr txBox="1">
            <a:spLocks noChangeArrowheads="1"/>
          </p:cNvSpPr>
          <p:nvPr/>
        </p:nvSpPr>
        <p:spPr bwMode="auto">
          <a:xfrm>
            <a:off x="4595813" y="4313238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0.6</a:t>
            </a:r>
          </a:p>
        </p:txBody>
      </p:sp>
      <p:sp>
        <p:nvSpPr>
          <p:cNvPr id="11295" name="TextBox 35"/>
          <p:cNvSpPr txBox="1">
            <a:spLocks noChangeArrowheads="1"/>
          </p:cNvSpPr>
          <p:nvPr/>
        </p:nvSpPr>
        <p:spPr bwMode="auto">
          <a:xfrm>
            <a:off x="3673475" y="2817813"/>
            <a:ext cx="5175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0.4</a:t>
            </a:r>
          </a:p>
        </p:txBody>
      </p:sp>
      <p:sp>
        <p:nvSpPr>
          <p:cNvPr id="11296" name="TextBox 1"/>
          <p:cNvSpPr txBox="1">
            <a:spLocks noChangeArrowheads="1"/>
          </p:cNvSpPr>
          <p:nvPr/>
        </p:nvSpPr>
        <p:spPr bwMode="auto">
          <a:xfrm>
            <a:off x="5334000" y="2617788"/>
            <a:ext cx="3429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3 out of 5 have varying gaps after position 3, so prob, 0.6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ACA---ATG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b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ACA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AGA---ATC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alt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G--</a:t>
            </a:r>
            <a:r>
              <a:rPr lang="en-US" altLang="en-US" sz="18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ATC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3" y="3167063"/>
            <a:ext cx="3162300" cy="646112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INS region:   1A, 2C,1T,1G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000000"/>
                </a:solidFill>
              </a:rPr>
              <a:t>Prob</a:t>
            </a:r>
            <a:r>
              <a:rPr lang="en-US" dirty="0">
                <a:solidFill>
                  <a:srgbClr val="000000"/>
                </a:solidFill>
              </a:rPr>
              <a:t>           0.2, 0.4,0.2,0.2</a:t>
            </a:r>
          </a:p>
        </p:txBody>
      </p:sp>
      <p:sp>
        <p:nvSpPr>
          <p:cNvPr id="11298" name="TextBox 3"/>
          <p:cNvSpPr txBox="1">
            <a:spLocks noChangeArrowheads="1"/>
          </p:cNvSpPr>
          <p:nvPr/>
        </p:nvSpPr>
        <p:spPr bwMode="auto">
          <a:xfrm>
            <a:off x="7083425" y="3608388"/>
            <a:ext cx="1949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2/5 continued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transitions = 0.4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AD32E-763F-4B25-9E8D-954ED6A65221}"/>
              </a:ext>
            </a:extLst>
          </p:cNvPr>
          <p:cNvSpPr txBox="1"/>
          <p:nvPr/>
        </p:nvSpPr>
        <p:spPr>
          <a:xfrm>
            <a:off x="993892" y="4064298"/>
            <a:ext cx="133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State emission prob.</a:t>
            </a:r>
          </a:p>
        </p:txBody>
      </p:sp>
    </p:spTree>
    <p:extLst>
      <p:ext uri="{BB962C8B-B14F-4D97-AF65-F5344CB8AC3E}">
        <p14:creationId xmlns:p14="http://schemas.microsoft.com/office/powerpoint/2010/main" val="23005044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HMM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Goal of many gene model projects</a:t>
            </a:r>
          </a:p>
          <a:p>
            <a:pPr lvl="1" eaLnBrk="1" hangingPunct="1"/>
            <a:r>
              <a:rPr lang="en-US" altLang="en-US" dirty="0"/>
              <a:t>Labelling each residue</a:t>
            </a:r>
          </a:p>
          <a:p>
            <a:pPr lvl="2" eaLnBrk="1" hangingPunct="1"/>
            <a:r>
              <a:rPr lang="en-US" altLang="en-US" dirty="0"/>
              <a:t>States: </a:t>
            </a:r>
            <a:r>
              <a:rPr lang="en-US" altLang="en-US" dirty="0" err="1"/>
              <a:t>Exonic</a:t>
            </a:r>
            <a:r>
              <a:rPr lang="en-US" altLang="en-US" dirty="0"/>
              <a:t> (E), </a:t>
            </a:r>
            <a:r>
              <a:rPr lang="en-US" altLang="en-US" dirty="0" err="1"/>
              <a:t>Intronic</a:t>
            </a:r>
            <a:r>
              <a:rPr lang="en-US" altLang="en-US" dirty="0"/>
              <a:t>(I), Splice(5’SS), Splice(3’SS)</a:t>
            </a:r>
          </a:p>
          <a:p>
            <a:pPr lvl="1" eaLnBrk="1" hangingPunct="1"/>
            <a:r>
              <a:rPr lang="en-US" altLang="en-US" dirty="0"/>
              <a:t>Let us look at all the ? </a:t>
            </a:r>
          </a:p>
          <a:p>
            <a:pPr lvl="2" eaLnBrk="1" hangingPunct="1"/>
            <a:r>
              <a:rPr lang="en-US" altLang="en-US" dirty="0"/>
              <a:t>Splice-site, codon bias, OR and scoring, Parameter identification </a:t>
            </a:r>
            <a:r>
              <a:rPr lang="en-US" altLang="en-US" dirty="0" err="1"/>
              <a:t>etc</a:t>
            </a:r>
            <a:r>
              <a:rPr lang="en-US" altLang="en-US" dirty="0"/>
              <a:t>, What about probability? </a:t>
            </a:r>
          </a:p>
          <a:p>
            <a:pPr lvl="2" eaLnBrk="1" hangingPunct="1"/>
            <a:endParaRPr lang="en-US" altLang="en-US" dirty="0"/>
          </a:p>
        </p:txBody>
      </p:sp>
      <p:sp>
        <p:nvSpPr>
          <p:cNvPr id="1331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331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33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05E477-9B40-402C-9685-0EB27D70AF0C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8334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1275"/>
            <a:ext cx="8229600" cy="1143000"/>
          </a:xfrm>
        </p:spPr>
        <p:txBody>
          <a:bodyPr/>
          <a:lstStyle/>
          <a:p>
            <a:r>
              <a:rPr lang="en-US" altLang="en-US"/>
              <a:t>Regular Expression</a:t>
            </a:r>
          </a:p>
        </p:txBody>
      </p:sp>
      <p:sp>
        <p:nvSpPr>
          <p:cNvPr id="1433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6B56E3-6A69-4CE4-BC84-8624304FFC3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6553200" y="94615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14343" name="Group 22"/>
          <p:cNvGrpSpPr>
            <a:grpSpLocks/>
          </p:cNvGrpSpPr>
          <p:nvPr/>
        </p:nvGrpSpPr>
        <p:grpSpPr bwMode="auto">
          <a:xfrm>
            <a:off x="457200" y="1417638"/>
            <a:ext cx="1646238" cy="1554162"/>
            <a:chOff x="457200" y="1417638"/>
            <a:chExt cx="1600200" cy="1554162"/>
          </a:xfrm>
        </p:grpSpPr>
        <p:sp>
          <p:nvSpPr>
            <p:cNvPr id="14370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4" name="Rectangle 21"/>
          <p:cNvSpPr>
            <a:spLocks noChangeArrowheads="1"/>
          </p:cNvSpPr>
          <p:nvPr/>
        </p:nvSpPr>
        <p:spPr bwMode="auto">
          <a:xfrm>
            <a:off x="2136775" y="15557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Regular Expression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[AT][CG][AC][ACGT]*[A[TG][GC]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 Means [A or C or G or T] any number of times </a:t>
            </a:r>
          </a:p>
        </p:txBody>
      </p:sp>
      <p:grpSp>
        <p:nvGrpSpPr>
          <p:cNvPr id="14345" name="Group 2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11" name="TextBox 10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4358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59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0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1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4362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33" name="Curved Down Arrow 32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67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8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4369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4346" name="TextBox 1"/>
          <p:cNvSpPr txBox="1">
            <a:spLocks noChangeArrowheads="1"/>
          </p:cNvSpPr>
          <p:nvPr/>
        </p:nvSpPr>
        <p:spPr bwMode="auto">
          <a:xfrm>
            <a:off x="152400" y="946150"/>
            <a:ext cx="470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Let us start with the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178430094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638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638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63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3B5146-9247-4F0F-BB44-AF5971FDC3C6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76200" y="2755900"/>
            <a:ext cx="8983663" cy="3494088"/>
            <a:chOff x="76200" y="2755900"/>
            <a:chExt cx="8983663" cy="3494088"/>
          </a:xfrm>
        </p:grpSpPr>
        <p:sp>
          <p:nvSpPr>
            <p:cNvPr id="8" name="TextBox 7"/>
            <p:cNvSpPr txBox="1"/>
            <p:nvPr/>
          </p:nvSpPr>
          <p:spPr>
            <a:xfrm>
              <a:off x="76200" y="4937125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90600" y="5367338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7675" y="4995863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4989513"/>
              <a:ext cx="838200" cy="120173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0.8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267200" y="5421313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4275" y="5048250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1.0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955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872163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9238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0.8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0.2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494588" y="5418138"/>
              <a:ext cx="685800" cy="338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21663" y="5045075"/>
              <a:ext cx="838200" cy="120173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0.8</a:t>
              </a:r>
            </a:p>
          </p:txBody>
        </p:sp>
        <p:sp>
          <p:nvSpPr>
            <p:cNvPr id="16404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5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6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7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16408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 rot="16200000">
              <a:off x="3438526" y="4478337"/>
              <a:ext cx="68580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2871330">
              <a:off x="4244976" y="4543425"/>
              <a:ext cx="920750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02038" y="3124200"/>
              <a:ext cx="838200" cy="120015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0.2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0.2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</a:t>
              </a:r>
            </a:p>
          </p:txBody>
        </p:sp>
        <p:sp>
          <p:nvSpPr>
            <p:cNvPr id="27" name="Curved Down Arrow 26"/>
            <p:cNvSpPr/>
            <p:nvPr/>
          </p:nvSpPr>
          <p:spPr>
            <a:xfrm>
              <a:off x="3657600" y="2755900"/>
              <a:ext cx="642938" cy="3683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13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4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0.6</a:t>
              </a:r>
            </a:p>
          </p:txBody>
        </p:sp>
        <p:sp>
          <p:nvSpPr>
            <p:cNvPr id="16415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0.4</a:t>
              </a:r>
            </a:p>
          </p:txBody>
        </p:sp>
      </p:grpSp>
      <p:sp>
        <p:nvSpPr>
          <p:cNvPr id="16391" name="TextBox 30"/>
          <p:cNvSpPr txBox="1">
            <a:spLocks noChangeArrowheads="1"/>
          </p:cNvSpPr>
          <p:nvPr/>
        </p:nvSpPr>
        <p:spPr bwMode="auto">
          <a:xfrm>
            <a:off x="117475" y="1143000"/>
            <a:ext cx="89836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From the model, let us calculate the probability of a sequence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ACACATC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        A               C                A                C               A              T               C</a:t>
            </a:r>
            <a:br>
              <a:rPr lang="en-US" altLang="en-US" sz="1600">
                <a:solidFill>
                  <a:srgbClr val="000000"/>
                </a:solidFill>
              </a:rPr>
            </a:br>
            <a:r>
              <a:rPr lang="en-US" altLang="en-US" sz="1600">
                <a:solidFill>
                  <a:srgbClr val="000000"/>
                </a:solidFill>
              </a:rPr>
              <a:t>= 0.8 x 1.0 * 0.8 x 1.0 * 0.8 x 0.6  * 0.4 x 0.6  * 1.0 x 1.0 * 0.8 x 1.0 *  0.8 x 1.0  = 4.7 x 10</a:t>
            </a:r>
            <a:r>
              <a:rPr lang="en-US" altLang="en-US" sz="1600" baseline="30000">
                <a:solidFill>
                  <a:srgbClr val="000000"/>
                </a:solidFill>
              </a:rPr>
              <a:t>-2</a:t>
            </a:r>
          </a:p>
        </p:txBody>
      </p:sp>
      <p:sp>
        <p:nvSpPr>
          <p:cNvPr id="16392" name="TextBox 7"/>
          <p:cNvSpPr txBox="1">
            <a:spLocks noChangeArrowheads="1"/>
          </p:cNvSpPr>
          <p:nvPr/>
        </p:nvSpPr>
        <p:spPr bwMode="auto">
          <a:xfrm>
            <a:off x="6122988" y="0"/>
            <a:ext cx="3048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Based on Anders Krogh, Chapter on HMM </a:t>
            </a:r>
          </a:p>
        </p:txBody>
      </p:sp>
      <p:grpSp>
        <p:nvGrpSpPr>
          <p:cNvPr id="32" name="Group 22"/>
          <p:cNvGrpSpPr>
            <a:grpSpLocks/>
          </p:cNvGrpSpPr>
          <p:nvPr/>
        </p:nvGrpSpPr>
        <p:grpSpPr bwMode="auto">
          <a:xfrm>
            <a:off x="6099710" y="2945354"/>
            <a:ext cx="1646238" cy="1554162"/>
            <a:chOff x="457200" y="1417638"/>
            <a:chExt cx="1600200" cy="1554162"/>
          </a:xfrm>
        </p:grpSpPr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5683" y="1417638"/>
              <a:ext cx="39657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26980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242F53-DFFB-42C9-84B9-97A15B2B8371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7414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7420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23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7424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Consenses sequence</a:t>
              </a:r>
            </a:p>
          </p:txBody>
        </p:sp>
        <p:sp>
          <p:nvSpPr>
            <p:cNvPr id="17425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7418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000" y="2057400"/>
            <a:ext cx="4114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417" name="TextBox 19"/>
          <p:cNvSpPr txBox="1">
            <a:spLocks noChangeArrowheads="1"/>
          </p:cNvSpPr>
          <p:nvPr/>
        </p:nvSpPr>
        <p:spPr bwMode="auto">
          <a:xfrm>
            <a:off x="457200" y="5257800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Couple of issues with probability based scoring: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Score depends on the length of the sequence. Log Odds score is preferred. </a:t>
            </a:r>
          </a:p>
        </p:txBody>
      </p:sp>
    </p:spTree>
    <p:extLst>
      <p:ext uri="{BB962C8B-B14F-4D97-AF65-F5344CB8AC3E}">
        <p14:creationId xmlns:p14="http://schemas.microsoft.com/office/powerpoint/2010/main" val="358402628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Odds Score</a:t>
            </a:r>
          </a:p>
        </p:txBody>
      </p:sp>
      <p:sp>
        <p:nvSpPr>
          <p:cNvPr id="18435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763341-C28B-4A0F-B6A9-C470108749B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1219200" y="1600200"/>
          <a:ext cx="623093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3" imgW="2336800" imgH="1143000" progId="Equation.3">
                  <p:embed/>
                </p:oleObj>
              </mc:Choice>
              <mc:Fallback>
                <p:oleObj name="Equation" r:id="rId3" imgW="2336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00200"/>
                        <a:ext cx="6230938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1066800" y="5141913"/>
            <a:ext cx="6172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In our case, A,G,C,T are the possibilities, so the random sequence prob is 0.25</a:t>
            </a:r>
            <a:r>
              <a:rPr lang="en-US" altLang="en-US" sz="1800" baseline="3000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4603750" y="1676400"/>
            <a:ext cx="45339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NM:   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RS_L: Random Sequence of length 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OS: Odds Score ;  log</a:t>
            </a:r>
            <a:r>
              <a:rPr lang="en-US" altLang="en-US" sz="1800" baseline="-25000">
                <a:solidFill>
                  <a:srgbClr val="000000"/>
                </a:solidFill>
              </a:rPr>
              <a:t>e</a:t>
            </a:r>
            <a:r>
              <a:rPr lang="en-US" altLang="en-US" sz="1800">
                <a:solidFill>
                  <a:srgbClr val="000000"/>
                </a:solidFill>
              </a:rPr>
              <a:t>: Natural Logarithm</a:t>
            </a:r>
          </a:p>
        </p:txBody>
      </p:sp>
    </p:spTree>
    <p:extLst>
      <p:ext uri="{BB962C8B-B14F-4D97-AF65-F5344CB8AC3E}">
        <p14:creationId xmlns:p14="http://schemas.microsoft.com/office/powerpoint/2010/main" val="205012435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1945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F7517-07E1-4E14-A70D-C4E5FB76691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19462" name="Group 17"/>
          <p:cNvGrpSpPr>
            <a:grpSpLocks/>
          </p:cNvGrpSpPr>
          <p:nvPr/>
        </p:nvGrpSpPr>
        <p:grpSpPr bwMode="auto">
          <a:xfrm>
            <a:off x="838200" y="2057400"/>
            <a:ext cx="7848600" cy="3046413"/>
            <a:chOff x="838200" y="2057400"/>
            <a:chExt cx="7848600" cy="3046988"/>
          </a:xfrm>
        </p:grpSpPr>
        <p:sp>
          <p:nvSpPr>
            <p:cNvPr id="19468" name="TextBox 5"/>
            <p:cNvSpPr txBox="1">
              <a:spLocks noChangeArrowheads="1"/>
            </p:cNvSpPr>
            <p:nvPr/>
          </p:nvSpPr>
          <p:spPr bwMode="auto">
            <a:xfrm>
              <a:off x="838200" y="2057400"/>
              <a:ext cx="7696200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Sequences   Prob*100 Log Odds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ACAC--ATC    4.7     6.7 </a:t>
              </a:r>
              <a:br>
                <a:rPr lang="en-US" altLang="en-US" sz="2400" b="1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    3.3     4.0      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    0.0075  3.0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    1.2     5.3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    3.3     4.9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    0.59    4.6</a:t>
              </a:r>
              <a:b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24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TGCT--AGG    0.0023 -0.97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38200" y="2438472"/>
              <a:ext cx="556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Brace 10"/>
            <p:cNvSpPr/>
            <p:nvPr/>
          </p:nvSpPr>
          <p:spPr>
            <a:xfrm>
              <a:off x="5334000" y="2819544"/>
              <a:ext cx="228600" cy="1829145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471" name="TextBox 11"/>
            <p:cNvSpPr txBox="1">
              <a:spLocks noChangeArrowheads="1"/>
            </p:cNvSpPr>
            <p:nvPr/>
          </p:nvSpPr>
          <p:spPr bwMode="auto">
            <a:xfrm>
              <a:off x="5791200" y="3352800"/>
              <a:ext cx="1524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sequences</a:t>
              </a:r>
            </a:p>
          </p:txBody>
        </p:sp>
        <p:sp>
          <p:nvSpPr>
            <p:cNvPr id="19472" name="TextBox 12"/>
            <p:cNvSpPr txBox="1">
              <a:spLocks noChangeArrowheads="1"/>
            </p:cNvSpPr>
            <p:nvPr/>
          </p:nvSpPr>
          <p:spPr bwMode="auto">
            <a:xfrm>
              <a:off x="5588000" y="2442896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Consensus sequence</a:t>
              </a:r>
            </a:p>
          </p:txBody>
        </p:sp>
        <p:sp>
          <p:nvSpPr>
            <p:cNvPr id="19473" name="TextBox 13"/>
            <p:cNvSpPr txBox="1">
              <a:spLocks noChangeArrowheads="1"/>
            </p:cNvSpPr>
            <p:nvPr/>
          </p:nvSpPr>
          <p:spPr bwMode="auto">
            <a:xfrm>
              <a:off x="5740400" y="4648200"/>
              <a:ext cx="2946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Non-consensus Sequence </a:t>
              </a:r>
            </a:p>
          </p:txBody>
        </p:sp>
      </p:grpSp>
      <p:grpSp>
        <p:nvGrpSpPr>
          <p:cNvPr id="19463" name="Group 22"/>
          <p:cNvGrpSpPr>
            <a:grpSpLocks/>
          </p:cNvGrpSpPr>
          <p:nvPr/>
        </p:nvGrpSpPr>
        <p:grpSpPr bwMode="auto">
          <a:xfrm>
            <a:off x="166688" y="152400"/>
            <a:ext cx="1647825" cy="1554163"/>
            <a:chOff x="457200" y="1417638"/>
            <a:chExt cx="1600200" cy="1554162"/>
          </a:xfrm>
        </p:grpSpPr>
        <p:sp>
          <p:nvSpPr>
            <p:cNvPr id="19466" name="TextBox 6"/>
            <p:cNvSpPr txBox="1">
              <a:spLocks noChangeArrowheads="1"/>
            </p:cNvSpPr>
            <p:nvPr/>
          </p:nvSpPr>
          <p:spPr bwMode="auto">
            <a:xfrm>
              <a:off x="457200" y="1417638"/>
              <a:ext cx="16002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ACA---ATG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TCAACTATC</a:t>
              </a:r>
              <a:b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ACAC--AGC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AGA---ATC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ACCG--ATC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5184" y="1417638"/>
              <a:ext cx="397738" cy="1554162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5588000" y="533400"/>
            <a:ext cx="378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Odds =  Ratio of two hypotheses</a:t>
            </a:r>
            <a:br>
              <a:rPr lang="en-US" altLang="en-US" sz="1800">
                <a:solidFill>
                  <a:srgbClr val="000000"/>
                </a:solidFill>
              </a:rPr>
            </a:b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HMM Model/Null Model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          =    </a:t>
            </a: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457200" y="5257800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Notice that when the sequence fits the model/motif, the log odds score is high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and look at the last sequence. Notice that it fits the motif of random sequence, so its Odds Score is negative</a:t>
            </a:r>
          </a:p>
        </p:txBody>
      </p:sp>
    </p:spTree>
    <p:extLst>
      <p:ext uri="{BB962C8B-B14F-4D97-AF65-F5344CB8AC3E}">
        <p14:creationId xmlns:p14="http://schemas.microsoft.com/office/powerpoint/2010/main" val="378947467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  <a:br>
              <a:rPr lang="en-US" altLang="en-US"/>
            </a:br>
            <a:r>
              <a:rPr lang="en-US" altLang="en-US"/>
              <a:t>updated using Log Odds Score</a:t>
            </a:r>
          </a:p>
        </p:txBody>
      </p:sp>
      <p:sp>
        <p:nvSpPr>
          <p:cNvPr id="20483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C7EE93-3EE0-4476-9C5A-30C656993314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pSp>
        <p:nvGrpSpPr>
          <p:cNvPr id="20486" name="Group 5"/>
          <p:cNvGrpSpPr>
            <a:grpSpLocks/>
          </p:cNvGrpSpPr>
          <p:nvPr/>
        </p:nvGrpSpPr>
        <p:grpSpPr bwMode="auto">
          <a:xfrm>
            <a:off x="25400" y="2755900"/>
            <a:ext cx="9042400" cy="3041650"/>
            <a:chOff x="25400" y="2755900"/>
            <a:chExt cx="9042401" cy="3042351"/>
          </a:xfrm>
        </p:grpSpPr>
        <p:sp>
          <p:nvSpPr>
            <p:cNvPr id="7" name="TextBox 6"/>
            <p:cNvSpPr txBox="1"/>
            <p:nvPr/>
          </p:nvSpPr>
          <p:spPr>
            <a:xfrm>
              <a:off x="25400" y="5274255"/>
              <a:ext cx="91440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dirty="0">
                  <a:solidFill>
                    <a:srgbClr val="000000"/>
                  </a:solidFill>
                </a:rPr>
                <a:t>T   -0.22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90600" y="5367940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675" y="5274255"/>
              <a:ext cx="1025525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5500" y="5274255"/>
              <a:ext cx="8572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267200" y="5421927"/>
              <a:ext cx="685800" cy="3398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3001" y="5402873"/>
              <a:ext cx="838200" cy="30804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A   1.39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595563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872164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9239" y="5267904"/>
              <a:ext cx="895350" cy="523996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T   1.16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-0.22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494589" y="5418752"/>
              <a:ext cx="685800" cy="3382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80389" y="5258377"/>
              <a:ext cx="887412" cy="52240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G  -0.22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C  1.16</a:t>
              </a:r>
            </a:p>
          </p:txBody>
        </p:sp>
        <p:sp>
          <p:nvSpPr>
            <p:cNvPr id="20501" name="TextBox 23"/>
            <p:cNvSpPr txBox="1">
              <a:spLocks noChangeArrowheads="1"/>
            </p:cNvSpPr>
            <p:nvPr/>
          </p:nvSpPr>
          <p:spPr bwMode="auto">
            <a:xfrm>
              <a:off x="1016000" y="5048250"/>
              <a:ext cx="517525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2" name="TextBox 24"/>
            <p:cNvSpPr txBox="1">
              <a:spLocks noChangeArrowheads="1"/>
            </p:cNvSpPr>
            <p:nvPr/>
          </p:nvSpPr>
          <p:spPr bwMode="auto">
            <a:xfrm>
              <a:off x="2586038" y="5048250"/>
              <a:ext cx="519112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3" name="TextBox 25"/>
            <p:cNvSpPr txBox="1">
              <a:spLocks noChangeArrowheads="1"/>
            </p:cNvSpPr>
            <p:nvPr/>
          </p:nvSpPr>
          <p:spPr bwMode="auto">
            <a:xfrm>
              <a:off x="4300538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4" name="TextBox 26"/>
            <p:cNvSpPr txBox="1">
              <a:spLocks noChangeArrowheads="1"/>
            </p:cNvSpPr>
            <p:nvPr/>
          </p:nvSpPr>
          <p:spPr bwMode="auto">
            <a:xfrm>
              <a:off x="5872163" y="5064125"/>
              <a:ext cx="517525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0505" name="TextBox 27"/>
            <p:cNvSpPr txBox="1">
              <a:spLocks noChangeArrowheads="1"/>
            </p:cNvSpPr>
            <p:nvPr/>
          </p:nvSpPr>
          <p:spPr bwMode="auto">
            <a:xfrm>
              <a:off x="7556500" y="5064125"/>
              <a:ext cx="519113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0.0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3438447" y="4478773"/>
              <a:ext cx="685958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2871330">
              <a:off x="4244870" y="4543876"/>
              <a:ext cx="920962" cy="3397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2038" y="3124285"/>
              <a:ext cx="1103312" cy="1200427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A   -0.22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T 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G  -0.22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</a:rPr>
                <a:t>C  0.47</a:t>
              </a:r>
            </a:p>
          </p:txBody>
        </p:sp>
        <p:sp>
          <p:nvSpPr>
            <p:cNvPr id="26" name="Curved Down Arrow 25"/>
            <p:cNvSpPr/>
            <p:nvPr/>
          </p:nvSpPr>
          <p:spPr>
            <a:xfrm>
              <a:off x="3657600" y="2755900"/>
              <a:ext cx="642938" cy="36838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510" name="TextBox 33"/>
            <p:cNvSpPr txBox="1">
              <a:spLocks noChangeArrowheads="1"/>
            </p:cNvSpPr>
            <p:nvPr/>
          </p:nvSpPr>
          <p:spPr bwMode="auto">
            <a:xfrm>
              <a:off x="3825875" y="4551363"/>
              <a:ext cx="7699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1" name="TextBox 34"/>
            <p:cNvSpPr txBox="1">
              <a:spLocks noChangeArrowheads="1"/>
            </p:cNvSpPr>
            <p:nvPr/>
          </p:nvSpPr>
          <p:spPr bwMode="auto">
            <a:xfrm>
              <a:off x="4595813" y="4313238"/>
              <a:ext cx="8175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-0.51</a:t>
              </a:r>
            </a:p>
          </p:txBody>
        </p:sp>
        <p:sp>
          <p:nvSpPr>
            <p:cNvPr id="20512" name="TextBox 35"/>
            <p:cNvSpPr txBox="1">
              <a:spLocks noChangeArrowheads="1"/>
            </p:cNvSpPr>
            <p:nvPr/>
          </p:nvSpPr>
          <p:spPr bwMode="auto">
            <a:xfrm>
              <a:off x="3673475" y="2817813"/>
              <a:ext cx="7667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660066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CC33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-0.92</a:t>
              </a:r>
            </a:p>
          </p:txBody>
        </p:sp>
      </p:grpSp>
      <p:sp>
        <p:nvSpPr>
          <p:cNvPr id="20487" name="TextBox 29"/>
          <p:cNvSpPr txBox="1">
            <a:spLocks noChangeArrowheads="1"/>
          </p:cNvSpPr>
          <p:nvPr/>
        </p:nvSpPr>
        <p:spPr bwMode="auto">
          <a:xfrm>
            <a:off x="6034088" y="1601788"/>
            <a:ext cx="2590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Probabilities are turned into log odds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Transition probabilities are converted into log values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i="1">
                <a:solidFill>
                  <a:srgbClr val="C00000"/>
                </a:solidFill>
              </a:rPr>
              <a:t>Note that you can simply read off the numbers and add them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i="1">
              <a:solidFill>
                <a:srgbClr val="C00000"/>
              </a:solidFill>
            </a:endParaRPr>
          </a:p>
        </p:txBody>
      </p:sp>
      <p:sp>
        <p:nvSpPr>
          <p:cNvPr id="20488" name="Rectangle 30"/>
          <p:cNvSpPr>
            <a:spLocks noChangeArrowheads="1"/>
          </p:cNvSpPr>
          <p:nvPr/>
        </p:nvSpPr>
        <p:spPr bwMode="auto">
          <a:xfrm>
            <a:off x="390525" y="1544638"/>
            <a:ext cx="3216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         Ods Score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ACAC--ATC    6.7 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0489" name="TextBox 31"/>
          <p:cNvSpPr txBox="1">
            <a:spLocks noChangeArrowheads="1"/>
          </p:cNvSpPr>
          <p:nvPr/>
        </p:nvSpPr>
        <p:spPr bwMode="auto">
          <a:xfrm>
            <a:off x="152400" y="2514600"/>
            <a:ext cx="2590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   1.16  + 0.00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+ 0.00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+ 1.16  - 0.51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+ 0.40  - 0.51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+ 1.39 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+ 1.16 + 0.0 </a:t>
            </a:r>
            <a:br>
              <a:rPr lang="en-US" altLang="en-US" sz="1800">
                <a:solidFill>
                  <a:srgbClr val="000000"/>
                </a:solidFill>
              </a:rPr>
            </a:br>
            <a:r>
              <a:rPr lang="en-US" altLang="en-US" sz="1800">
                <a:solidFill>
                  <a:srgbClr val="000000"/>
                </a:solidFill>
              </a:rPr>
              <a:t>1.16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23046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Other possibilities for Null model</a:t>
            </a:r>
          </a:p>
          <a:p>
            <a:r>
              <a:rPr lang="en-US" altLang="en-US"/>
              <a:t>One can consider using all the sequences for an organism of interest</a:t>
            </a:r>
          </a:p>
          <a:p>
            <a:pPr lvl="1"/>
            <a:r>
              <a:rPr lang="en-US" altLang="en-US"/>
              <a:t>Example look into the UniProt if the model is for protein sequences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225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C3300"/>
                </a:solidFill>
              </a:rPr>
              <a:t>S. Ravichandran, Ph.D., ABCC, NCI-Frederick</a:t>
            </a: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1CAFB4-EED0-44D5-AB55-7D58DF46ABE0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5363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0943"/>
            <a:ext cx="8229600" cy="1143000"/>
          </a:xfrm>
        </p:spPr>
        <p:txBody>
          <a:bodyPr/>
          <a:lstStyle/>
          <a:p>
            <a:r>
              <a:rPr lang="en-US" dirty="0"/>
              <a:t>After the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3458"/>
            <a:ext cx="9144000" cy="5004132"/>
          </a:xfrm>
        </p:spPr>
        <p:txBody>
          <a:bodyPr/>
          <a:lstStyle/>
          <a:p>
            <a:r>
              <a:rPr lang="en-US" dirty="0"/>
              <a:t>Self-Test Quiz  </a:t>
            </a:r>
          </a:p>
          <a:p>
            <a:r>
              <a:rPr lang="en-US" dirty="0"/>
              <a:t>Problems/Computer Lab</a:t>
            </a:r>
          </a:p>
          <a:p>
            <a:pPr lvl="1"/>
            <a:r>
              <a:rPr lang="en-US" dirty="0"/>
              <a:t>5-1, 5.3 and 5-6</a:t>
            </a:r>
            <a:endParaRPr lang="en-US" b="1" strike="dblStrike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967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://static.ensembl.org/img-tmp/temporary/2016_07_16/L7SnAo5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37712" r="23674" b="13277"/>
          <a:stretch/>
        </p:blipFill>
        <p:spPr bwMode="auto">
          <a:xfrm>
            <a:off x="2073519" y="3095625"/>
            <a:ext cx="6994281" cy="326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7"/>
          <a:stretch/>
        </p:blipFill>
        <p:spPr bwMode="auto">
          <a:xfrm>
            <a:off x="2406398" y="174784"/>
            <a:ext cx="6661402" cy="40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737099" y="781050"/>
            <a:ext cx="301751" cy="85725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81754" y="956394"/>
            <a:ext cx="75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HBB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45877"/>
            <a:ext cx="18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TBLASTN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hHBB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085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06/14/06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S. Ravichandran, Ph.D., ABCC, NCI-Frederick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D782-A88B-4106-9EEC-B00BA0BAA6AB}" type="slidenum">
              <a:rPr lang="en-US" altLang="en-US" smtClean="0">
                <a:solidFill>
                  <a:srgbClr val="000000"/>
                </a:solidFill>
              </a:rPr>
              <a:pPr/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5942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Sample Problem</a:t>
            </a:r>
          </a:p>
        </p:txBody>
      </p:sp>
      <p:sp>
        <p:nvSpPr>
          <p:cNvPr id="23555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Given a DNA Sequence with the following information </a:t>
            </a:r>
          </a:p>
          <a:p>
            <a:pPr lvl="1" eaLnBrk="1" hangingPunct="1"/>
            <a:r>
              <a:rPr lang="en-US" altLang="en-US"/>
              <a:t>Segment info: </a:t>
            </a:r>
          </a:p>
          <a:p>
            <a:pPr lvl="2" eaLnBrk="1" hangingPunct="1"/>
            <a:r>
              <a:rPr lang="en-US" altLang="en-US"/>
              <a:t>Exon-intron </a:t>
            </a:r>
          </a:p>
          <a:p>
            <a:pPr lvl="2" eaLnBrk="1" hangingPunct="1"/>
            <a:r>
              <a:rPr lang="en-US" altLang="en-US"/>
              <a:t>Exons: Uniform (A,T,G,C composition (25%) on &lt;&gt;)</a:t>
            </a:r>
          </a:p>
          <a:p>
            <a:pPr lvl="2" eaLnBrk="1" hangingPunct="1"/>
            <a:r>
              <a:rPr lang="en-US" altLang="en-US"/>
              <a:t>Introns (mostly made up of A/T (40%/40%))</a:t>
            </a:r>
          </a:p>
          <a:p>
            <a:pPr lvl="3" eaLnBrk="1" hangingPunct="1"/>
            <a:r>
              <a:rPr lang="en-US" altLang="en-US"/>
              <a:t>G/C (10%/10%)</a:t>
            </a:r>
          </a:p>
          <a:p>
            <a:pPr lvl="2" eaLnBrk="1" hangingPunct="1"/>
            <a:r>
              <a:rPr lang="en-US" altLang="en-US"/>
              <a:t>5’SS is mostly G </a:t>
            </a:r>
          </a:p>
          <a:p>
            <a:pPr lvl="2" eaLnBrk="1" hangingPunct="1"/>
            <a:endParaRPr lang="en-US" altLang="en-US"/>
          </a:p>
          <a:p>
            <a:pPr lvl="2" eaLnBrk="1" hangingPunct="1"/>
            <a:endParaRPr lang="en-US" altLang="en-US"/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C2984-9ECB-417F-A934-E6FDC49633A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559" name="TextBox 12"/>
          <p:cNvSpPr txBox="1">
            <a:spLocks noChangeArrowheads="1"/>
          </p:cNvSpPr>
          <p:nvPr/>
        </p:nvSpPr>
        <p:spPr bwMode="auto">
          <a:xfrm>
            <a:off x="6015038" y="5181600"/>
            <a:ext cx="2895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Based on many Sean R. Eddy’s lectures and papers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2514600"/>
            <a:ext cx="1600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00800" y="2514600"/>
            <a:ext cx="1600200" cy="3048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5176838" y="2455863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Exon</a:t>
            </a:r>
          </a:p>
        </p:txBody>
      </p:sp>
      <p:sp>
        <p:nvSpPr>
          <p:cNvPr id="23563" name="TextBox 18"/>
          <p:cNvSpPr txBox="1">
            <a:spLocks noChangeArrowheads="1"/>
          </p:cNvSpPr>
          <p:nvPr/>
        </p:nvSpPr>
        <p:spPr bwMode="auto">
          <a:xfrm>
            <a:off x="6777038" y="244951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Intron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400800" y="2819400"/>
            <a:ext cx="68580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91363" y="2947988"/>
            <a:ext cx="2052637" cy="6461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5’SS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is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95% G and 5% A </a:t>
            </a:r>
          </a:p>
        </p:txBody>
      </p:sp>
      <p:sp>
        <p:nvSpPr>
          <p:cNvPr id="23566" name="TextBox 22"/>
          <p:cNvSpPr txBox="1">
            <a:spLocks noChangeArrowheads="1"/>
          </p:cNvSpPr>
          <p:nvPr/>
        </p:nvSpPr>
        <p:spPr bwMode="auto">
          <a:xfrm>
            <a:off x="4435475" y="2482850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5’</a:t>
            </a:r>
          </a:p>
        </p:txBody>
      </p:sp>
      <p:sp>
        <p:nvSpPr>
          <p:cNvPr id="23567" name="TextBox 23"/>
          <p:cNvSpPr txBox="1">
            <a:spLocks noChangeArrowheads="1"/>
          </p:cNvSpPr>
          <p:nvPr/>
        </p:nvSpPr>
        <p:spPr bwMode="auto">
          <a:xfrm>
            <a:off x="8043863" y="246380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3’</a:t>
            </a:r>
          </a:p>
        </p:txBody>
      </p:sp>
    </p:spTree>
    <p:extLst>
      <p:ext uri="{BB962C8B-B14F-4D97-AF65-F5344CB8AC3E}">
        <p14:creationId xmlns:p14="http://schemas.microsoft.com/office/powerpoint/2010/main" val="392430320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7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8F280-8660-437B-8A0D-E8AF353FB109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57400" y="2667000"/>
            <a:ext cx="6096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Oval 7"/>
          <p:cNvSpPr/>
          <p:nvPr/>
        </p:nvSpPr>
        <p:spPr>
          <a:xfrm>
            <a:off x="3429000" y="26670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9" name="Oval 8"/>
          <p:cNvSpPr/>
          <p:nvPr/>
        </p:nvSpPr>
        <p:spPr>
          <a:xfrm>
            <a:off x="4745038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5’</a:t>
            </a:r>
          </a:p>
        </p:txBody>
      </p:sp>
      <p:sp>
        <p:nvSpPr>
          <p:cNvPr id="10" name="Oval 9"/>
          <p:cNvSpPr/>
          <p:nvPr/>
        </p:nvSpPr>
        <p:spPr>
          <a:xfrm>
            <a:off x="7277100" y="2674938"/>
            <a:ext cx="609600" cy="533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432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86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54638" y="2935288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9" name="TextBox 14"/>
          <p:cNvSpPr txBox="1">
            <a:spLocks noChangeArrowheads="1"/>
          </p:cNvSpPr>
          <p:nvPr/>
        </p:nvSpPr>
        <p:spPr bwMode="auto">
          <a:xfrm>
            <a:off x="2743200" y="28956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24590" name="TextBox 15"/>
          <p:cNvSpPr txBox="1">
            <a:spLocks noChangeArrowheads="1"/>
          </p:cNvSpPr>
          <p:nvPr/>
        </p:nvSpPr>
        <p:spPr bwMode="auto">
          <a:xfrm>
            <a:off x="4043363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sp>
        <p:nvSpPr>
          <p:cNvPr id="24591" name="TextBox 16"/>
          <p:cNvSpPr txBox="1">
            <a:spLocks noChangeArrowheads="1"/>
          </p:cNvSpPr>
          <p:nvPr/>
        </p:nvSpPr>
        <p:spPr bwMode="auto">
          <a:xfrm>
            <a:off x="5354638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1.0</a:t>
            </a:r>
          </a:p>
        </p:txBody>
      </p:sp>
      <p:sp>
        <p:nvSpPr>
          <p:cNvPr id="18" name="Oval 17"/>
          <p:cNvSpPr/>
          <p:nvPr/>
        </p:nvSpPr>
        <p:spPr>
          <a:xfrm>
            <a:off x="6019800" y="2667000"/>
            <a:ext cx="6096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</a:p>
        </p:txBody>
      </p:sp>
      <p:sp>
        <p:nvSpPr>
          <p:cNvPr id="24593" name="TextBox 18"/>
          <p:cNvSpPr txBox="1">
            <a:spLocks noChangeArrowheads="1"/>
          </p:cNvSpPr>
          <p:nvPr/>
        </p:nvSpPr>
        <p:spPr bwMode="auto">
          <a:xfrm>
            <a:off x="6667500" y="2933700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0.1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9400" y="2933700"/>
            <a:ext cx="609600" cy="0"/>
          </a:xfrm>
          <a:prstGeom prst="straightConnector1">
            <a:avLst/>
          </a:prstGeom>
          <a:ln w="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5" name="TextBox 20"/>
          <p:cNvSpPr txBox="1">
            <a:spLocks noChangeArrowheads="1"/>
          </p:cNvSpPr>
          <p:nvPr/>
        </p:nvSpPr>
        <p:spPr bwMode="auto">
          <a:xfrm>
            <a:off x="1866900" y="3197225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Start</a:t>
            </a:r>
          </a:p>
        </p:txBody>
      </p:sp>
      <p:sp>
        <p:nvSpPr>
          <p:cNvPr id="24596" name="TextBox 21"/>
          <p:cNvSpPr txBox="1">
            <a:spLocks noChangeArrowheads="1"/>
          </p:cNvSpPr>
          <p:nvPr/>
        </p:nvSpPr>
        <p:spPr bwMode="auto">
          <a:xfrm>
            <a:off x="7294563" y="32004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End</a:t>
            </a:r>
          </a:p>
        </p:txBody>
      </p:sp>
      <p:sp>
        <p:nvSpPr>
          <p:cNvPr id="23" name="Freeform 22"/>
          <p:cNvSpPr/>
          <p:nvPr/>
        </p:nvSpPr>
        <p:spPr>
          <a:xfrm>
            <a:off x="3357563" y="3117850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970588" y="3121025"/>
            <a:ext cx="690562" cy="490538"/>
          </a:xfrm>
          <a:custGeom>
            <a:avLst/>
            <a:gdLst>
              <a:gd name="connsiteX0" fmla="*/ 631767 w 689956"/>
              <a:gd name="connsiteY0" fmla="*/ 0 h 490451"/>
              <a:gd name="connsiteX1" fmla="*/ 648393 w 689956"/>
              <a:gd name="connsiteY1" fmla="*/ 41563 h 490451"/>
              <a:gd name="connsiteX2" fmla="*/ 665018 w 689956"/>
              <a:gd name="connsiteY2" fmla="*/ 58189 h 490451"/>
              <a:gd name="connsiteX3" fmla="*/ 689956 w 689956"/>
              <a:gd name="connsiteY3" fmla="*/ 133003 h 490451"/>
              <a:gd name="connsiteX4" fmla="*/ 681643 w 689956"/>
              <a:gd name="connsiteY4" fmla="*/ 332509 h 490451"/>
              <a:gd name="connsiteX5" fmla="*/ 673331 w 689956"/>
              <a:gd name="connsiteY5" fmla="*/ 365760 h 490451"/>
              <a:gd name="connsiteX6" fmla="*/ 656705 w 689956"/>
              <a:gd name="connsiteY6" fmla="*/ 382385 h 490451"/>
              <a:gd name="connsiteX7" fmla="*/ 648393 w 689956"/>
              <a:gd name="connsiteY7" fmla="*/ 415636 h 490451"/>
              <a:gd name="connsiteX8" fmla="*/ 606829 w 689956"/>
              <a:gd name="connsiteY8" fmla="*/ 448887 h 490451"/>
              <a:gd name="connsiteX9" fmla="*/ 556953 w 689956"/>
              <a:gd name="connsiteY9" fmla="*/ 465512 h 490451"/>
              <a:gd name="connsiteX10" fmla="*/ 498763 w 689956"/>
              <a:gd name="connsiteY10" fmla="*/ 482138 h 490451"/>
              <a:gd name="connsiteX11" fmla="*/ 432262 w 689956"/>
              <a:gd name="connsiteY11" fmla="*/ 490451 h 490451"/>
              <a:gd name="connsiteX12" fmla="*/ 224443 w 689956"/>
              <a:gd name="connsiteY12" fmla="*/ 482138 h 490451"/>
              <a:gd name="connsiteX13" fmla="*/ 133003 w 689956"/>
              <a:gd name="connsiteY13" fmla="*/ 465512 h 490451"/>
              <a:gd name="connsiteX14" fmla="*/ 99753 w 689956"/>
              <a:gd name="connsiteY14" fmla="*/ 448887 h 490451"/>
              <a:gd name="connsiteX15" fmla="*/ 41563 w 689956"/>
              <a:gd name="connsiteY15" fmla="*/ 407323 h 490451"/>
              <a:gd name="connsiteX16" fmla="*/ 24938 w 689956"/>
              <a:gd name="connsiteY16" fmla="*/ 374072 h 490451"/>
              <a:gd name="connsiteX17" fmla="*/ 16625 w 689956"/>
              <a:gd name="connsiteY17" fmla="*/ 349134 h 490451"/>
              <a:gd name="connsiteX18" fmla="*/ 0 w 689956"/>
              <a:gd name="connsiteY18" fmla="*/ 324196 h 490451"/>
              <a:gd name="connsiteX19" fmla="*/ 8313 w 689956"/>
              <a:gd name="connsiteY19" fmla="*/ 191192 h 490451"/>
              <a:gd name="connsiteX20" fmla="*/ 33251 w 689956"/>
              <a:gd name="connsiteY20" fmla="*/ 174567 h 490451"/>
              <a:gd name="connsiteX21" fmla="*/ 49876 w 689956"/>
              <a:gd name="connsiteY21" fmla="*/ 124691 h 490451"/>
              <a:gd name="connsiteX22" fmla="*/ 74814 w 689956"/>
              <a:gd name="connsiteY22" fmla="*/ 108065 h 490451"/>
              <a:gd name="connsiteX23" fmla="*/ 99753 w 689956"/>
              <a:gd name="connsiteY23" fmla="*/ 99752 h 490451"/>
              <a:gd name="connsiteX24" fmla="*/ 133003 w 689956"/>
              <a:gd name="connsiteY24" fmla="*/ 74814 h 4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956" h="490451">
                <a:moveTo>
                  <a:pt x="631767" y="0"/>
                </a:moveTo>
                <a:cubicBezTo>
                  <a:pt x="637309" y="13854"/>
                  <a:pt x="640990" y="28607"/>
                  <a:pt x="648393" y="41563"/>
                </a:cubicBezTo>
                <a:cubicBezTo>
                  <a:pt x="652281" y="48368"/>
                  <a:pt x="661130" y="51384"/>
                  <a:pt x="665018" y="58189"/>
                </a:cubicBezTo>
                <a:cubicBezTo>
                  <a:pt x="678930" y="82535"/>
                  <a:pt x="683350" y="106580"/>
                  <a:pt x="689956" y="133003"/>
                </a:cubicBezTo>
                <a:cubicBezTo>
                  <a:pt x="687185" y="199505"/>
                  <a:pt x="686385" y="266118"/>
                  <a:pt x="681643" y="332509"/>
                </a:cubicBezTo>
                <a:cubicBezTo>
                  <a:pt x="680829" y="343905"/>
                  <a:pt x="678440" y="355541"/>
                  <a:pt x="673331" y="365760"/>
                </a:cubicBezTo>
                <a:cubicBezTo>
                  <a:pt x="669826" y="372770"/>
                  <a:pt x="662247" y="376843"/>
                  <a:pt x="656705" y="382385"/>
                </a:cubicBezTo>
                <a:cubicBezTo>
                  <a:pt x="653934" y="393469"/>
                  <a:pt x="653502" y="405417"/>
                  <a:pt x="648393" y="415636"/>
                </a:cubicBezTo>
                <a:cubicBezTo>
                  <a:pt x="643458" y="425507"/>
                  <a:pt x="614381" y="445531"/>
                  <a:pt x="606829" y="448887"/>
                </a:cubicBezTo>
                <a:cubicBezTo>
                  <a:pt x="590815" y="456004"/>
                  <a:pt x="573578" y="459970"/>
                  <a:pt x="556953" y="465512"/>
                </a:cubicBezTo>
                <a:cubicBezTo>
                  <a:pt x="537187" y="472100"/>
                  <a:pt x="519639" y="478659"/>
                  <a:pt x="498763" y="482138"/>
                </a:cubicBezTo>
                <a:cubicBezTo>
                  <a:pt x="476727" y="485811"/>
                  <a:pt x="454429" y="487680"/>
                  <a:pt x="432262" y="490451"/>
                </a:cubicBezTo>
                <a:cubicBezTo>
                  <a:pt x="362989" y="487680"/>
                  <a:pt x="293628" y="486602"/>
                  <a:pt x="224443" y="482138"/>
                </a:cubicBezTo>
                <a:cubicBezTo>
                  <a:pt x="208744" y="481125"/>
                  <a:pt x="150761" y="469064"/>
                  <a:pt x="133003" y="465512"/>
                </a:cubicBezTo>
                <a:cubicBezTo>
                  <a:pt x="121920" y="459970"/>
                  <a:pt x="109666" y="456322"/>
                  <a:pt x="99753" y="448887"/>
                </a:cubicBezTo>
                <a:cubicBezTo>
                  <a:pt x="36638" y="401551"/>
                  <a:pt x="94603" y="425003"/>
                  <a:pt x="41563" y="407323"/>
                </a:cubicBezTo>
                <a:cubicBezTo>
                  <a:pt x="36021" y="396239"/>
                  <a:pt x="29819" y="385462"/>
                  <a:pt x="24938" y="374072"/>
                </a:cubicBezTo>
                <a:cubicBezTo>
                  <a:pt x="21486" y="366018"/>
                  <a:pt x="20544" y="356971"/>
                  <a:pt x="16625" y="349134"/>
                </a:cubicBezTo>
                <a:cubicBezTo>
                  <a:pt x="12157" y="340198"/>
                  <a:pt x="5542" y="332509"/>
                  <a:pt x="0" y="324196"/>
                </a:cubicBezTo>
                <a:cubicBezTo>
                  <a:pt x="2771" y="279861"/>
                  <a:pt x="-1323" y="234555"/>
                  <a:pt x="8313" y="191192"/>
                </a:cubicBezTo>
                <a:cubicBezTo>
                  <a:pt x="10480" y="181439"/>
                  <a:pt x="27956" y="183039"/>
                  <a:pt x="33251" y="174567"/>
                </a:cubicBezTo>
                <a:cubicBezTo>
                  <a:pt x="42539" y="159706"/>
                  <a:pt x="35295" y="134412"/>
                  <a:pt x="49876" y="124691"/>
                </a:cubicBezTo>
                <a:cubicBezTo>
                  <a:pt x="58189" y="119149"/>
                  <a:pt x="65878" y="112533"/>
                  <a:pt x="74814" y="108065"/>
                </a:cubicBezTo>
                <a:cubicBezTo>
                  <a:pt x="82652" y="104146"/>
                  <a:pt x="91915" y="103671"/>
                  <a:pt x="99753" y="99752"/>
                </a:cubicBezTo>
                <a:cubicBezTo>
                  <a:pt x="118555" y="90351"/>
                  <a:pt x="121313" y="86506"/>
                  <a:pt x="133003" y="74814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599" name="TextBox 24"/>
          <p:cNvSpPr txBox="1">
            <a:spLocks noChangeArrowheads="1"/>
          </p:cNvSpPr>
          <p:nvPr/>
        </p:nvSpPr>
        <p:spPr bwMode="auto">
          <a:xfrm>
            <a:off x="3429000" y="3552825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0" name="TextBox 25"/>
          <p:cNvSpPr txBox="1">
            <a:spLocks noChangeArrowheads="1"/>
          </p:cNvSpPr>
          <p:nvPr/>
        </p:nvSpPr>
        <p:spPr bwMode="auto">
          <a:xfrm>
            <a:off x="6210300" y="3608388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0.9</a:t>
            </a:r>
          </a:p>
        </p:txBody>
      </p:sp>
      <p:sp>
        <p:nvSpPr>
          <p:cNvPr id="24601" name="TextBox 26"/>
          <p:cNvSpPr txBox="1">
            <a:spLocks noChangeArrowheads="1"/>
          </p:cNvSpPr>
          <p:nvPr/>
        </p:nvSpPr>
        <p:spPr bwMode="auto">
          <a:xfrm>
            <a:off x="876300" y="4181475"/>
            <a:ext cx="8039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Transition Probabilities  (describe how the transition behavior; </a:t>
            </a:r>
            <a:b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many Es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Wingdings" pitchFamily="2" charset="2"/>
              </a:rPr>
              <a:t> one 5’  I )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4938" y="4381500"/>
            <a:ext cx="762000" cy="26988"/>
          </a:xfrm>
          <a:prstGeom prst="straightConnector1">
            <a:avLst/>
          </a:prstGeom>
          <a:ln w="25400">
            <a:solidFill>
              <a:schemeClr val="tx1">
                <a:alpha val="9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84450" y="2041525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C = T = G = 0.25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32" name="Straight Connector 31"/>
          <p:cNvCxnSpPr>
            <a:stCxn id="30" idx="2"/>
            <a:endCxn id="8" idx="0"/>
          </p:cNvCxnSpPr>
          <p:nvPr/>
        </p:nvCxnSpPr>
        <p:spPr>
          <a:xfrm>
            <a:off x="3498850" y="2346325"/>
            <a:ext cx="234950" cy="32067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5" name="TextBox 32"/>
          <p:cNvSpPr txBox="1">
            <a:spLocks noChangeArrowheads="1"/>
          </p:cNvSpPr>
          <p:nvPr/>
        </p:nvSpPr>
        <p:spPr bwMode="auto">
          <a:xfrm>
            <a:off x="876300" y="48879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Emission Probabilities </a:t>
            </a:r>
          </a:p>
        </p:txBody>
      </p:sp>
      <p:cxnSp>
        <p:nvCxnSpPr>
          <p:cNvPr id="35" name="Straight Connector 34"/>
          <p:cNvCxnSpPr>
            <a:endCxn id="24605" idx="1"/>
          </p:cNvCxnSpPr>
          <p:nvPr/>
        </p:nvCxnSpPr>
        <p:spPr>
          <a:xfrm>
            <a:off x="76200" y="5073650"/>
            <a:ext cx="8001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48125" y="1582738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0.05, G = 0.95,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 = C = 0.00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4" name="Straight Connector 43"/>
          <p:cNvCxnSpPr>
            <a:stCxn id="43" idx="2"/>
            <a:endCxn id="9" idx="0"/>
          </p:cNvCxnSpPr>
          <p:nvPr/>
        </p:nvCxnSpPr>
        <p:spPr>
          <a:xfrm>
            <a:off x="4962525" y="1982788"/>
            <a:ext cx="87313" cy="68421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4163" y="2032000"/>
            <a:ext cx="182880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= T = 0.4,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 = G = 0.1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>
            <a:off x="6278563" y="2432050"/>
            <a:ext cx="1587" cy="2174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9097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does this work?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Visit a state (E,I or 5’S), we emit a residue (a Nucleotide)</a:t>
            </a:r>
          </a:p>
          <a:p>
            <a:pPr lvl="1" eaLnBrk="1" hangingPunct="1"/>
            <a:r>
              <a:rPr lang="en-US" altLang="en-US"/>
              <a:t>according to the emission probability</a:t>
            </a:r>
          </a:p>
          <a:p>
            <a:pPr lvl="2" eaLnBrk="1" hangingPunct="1"/>
            <a:r>
              <a:rPr lang="en-US" altLang="en-US"/>
              <a:t>A = 0.25, C = 0.25, T=0.25, G = 0.25</a:t>
            </a:r>
          </a:p>
          <a:p>
            <a:pPr eaLnBrk="1" hangingPunct="1"/>
            <a:r>
              <a:rPr lang="en-US" altLang="en-US"/>
              <a:t>Decide on state’s transition probability</a:t>
            </a:r>
          </a:p>
          <a:p>
            <a:pPr lvl="1" eaLnBrk="1" hangingPunct="1"/>
            <a:r>
              <a:rPr lang="en-US" altLang="en-US"/>
              <a:t>Decide what state to visit next according to the transition prob.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06/14/06</a:t>
            </a: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 charset="0"/>
              </a:rPr>
              <a:t>S. Ravichandran, Ph.D., ABCC, NCI-Frederick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660066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CC3300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99784-9B92-4B85-A9F3-6CD30AD88B36}" type="slidenum"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8547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Ravichandran@hood.edu</a:t>
            </a:r>
          </a:p>
        </p:txBody>
      </p:sp>
    </p:spTree>
    <p:extLst>
      <p:ext uri="{BB962C8B-B14F-4D97-AF65-F5344CB8AC3E}">
        <p14:creationId xmlns:p14="http://schemas.microsoft.com/office/powerpoint/2010/main" val="26905251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Ensembl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BLAST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3/22/2020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20879" r="22365" b="4615"/>
          <a:stretch/>
        </p:blipFill>
        <p:spPr bwMode="auto">
          <a:xfrm>
            <a:off x="182880" y="1371600"/>
            <a:ext cx="7200900" cy="46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74971" y="2899005"/>
            <a:ext cx="2569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Fill the NP number and the rest fills in automatically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NOTE THIS SERVICE TAKES TIME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5" b="18797"/>
          <a:stretch/>
        </p:blipFill>
        <p:spPr bwMode="auto">
          <a:xfrm>
            <a:off x="0" y="0"/>
            <a:ext cx="6310311" cy="123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0635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4043</Words>
  <Application>Microsoft Office PowerPoint</Application>
  <PresentationFormat>On-screen Show (4:3)</PresentationFormat>
  <Paragraphs>1170</Paragraphs>
  <Slides>84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Calibri</vt:lpstr>
      <vt:lpstr>Comic Sans MS</vt:lpstr>
      <vt:lpstr>Courier New</vt:lpstr>
      <vt:lpstr>Lucida Console</vt:lpstr>
      <vt:lpstr>Office Theme</vt:lpstr>
      <vt:lpstr>Default Design</vt:lpstr>
      <vt:lpstr>1_Default Design</vt:lpstr>
      <vt:lpstr>2_Default Design</vt:lpstr>
      <vt:lpstr>1_Office Theme</vt:lpstr>
      <vt:lpstr>Equation</vt:lpstr>
      <vt:lpstr> Advanced BLAST BIFX-550</vt:lpstr>
      <vt:lpstr>Goals</vt:lpstr>
      <vt:lpstr>Beyond BLAST</vt:lpstr>
      <vt:lpstr>Beyond BLAST</vt:lpstr>
      <vt:lpstr>Beyond BLAST</vt:lpstr>
      <vt:lpstr>Specialized Searches in NCBI</vt:lpstr>
      <vt:lpstr>Specialized BLAST</vt:lpstr>
      <vt:lpstr>PowerPoint Presentation</vt:lpstr>
      <vt:lpstr>Ensembl  BLAST</vt:lpstr>
      <vt:lpstr>Sanger BLAST Server</vt:lpstr>
      <vt:lpstr>Specialized BLAST Servers</vt:lpstr>
      <vt:lpstr>EBI Search Tools</vt:lpstr>
      <vt:lpstr>NCBI Specialized BLAST</vt:lpstr>
      <vt:lpstr>NA12878</vt:lpstr>
      <vt:lpstr>PowerPoint Presentation</vt:lpstr>
      <vt:lpstr>PowerPoint Presentation</vt:lpstr>
      <vt:lpstr>PowerPoint Presentation</vt:lpstr>
      <vt:lpstr>PSI-BLAST</vt:lpstr>
      <vt:lpstr>PSSM</vt:lpstr>
      <vt:lpstr>PowerPoint Presentation</vt:lpstr>
      <vt:lpstr>PSSM</vt:lpstr>
      <vt:lpstr>How does a PSSM look like</vt:lpstr>
      <vt:lpstr>Details</vt:lpstr>
      <vt:lpstr>How a query is aligned to a PSSM. Scores are shown (Green for Good and Red for bad)</vt:lpstr>
      <vt:lpstr>PowerPoint Presentation</vt:lpstr>
      <vt:lpstr>How to create a PSSM</vt:lpstr>
      <vt:lpstr>Pseudo count</vt:lpstr>
      <vt:lpstr>PowerPoint Presentation</vt:lpstr>
      <vt:lpstr>PowerPoint Presentation</vt:lpstr>
      <vt:lpstr>PSSM Matrix</vt:lpstr>
      <vt:lpstr>PSI-BLAST</vt:lpstr>
      <vt:lpstr>PowerPoint Presentation</vt:lpstr>
      <vt:lpstr>PowerPoint Presentation</vt:lpstr>
      <vt:lpstr>PowerPoint Presentation</vt:lpstr>
      <vt:lpstr>PSI-BLAST</vt:lpstr>
      <vt:lpstr>PSI-BLAST by an example</vt:lpstr>
      <vt:lpstr>PSI-BLAST by an example</vt:lpstr>
      <vt:lpstr>PSI-BLAST by an example</vt:lpstr>
      <vt:lpstr>Sensitivity of PSI-BLAST</vt:lpstr>
      <vt:lpstr>PowerPoint Presentation</vt:lpstr>
      <vt:lpstr>Errors in PSI-Blast</vt:lpstr>
      <vt:lpstr>PSI Blast errors &amp; corruption</vt:lpstr>
      <vt:lpstr>Reverse Position-specific BLAST</vt:lpstr>
      <vt:lpstr>http://www.ncbi.nlm.nih.gov/Structure/cdd/wrpsb.cgi </vt:lpstr>
      <vt:lpstr>PowerPoint Presentation</vt:lpstr>
      <vt:lpstr>PSI-BLAST and RPS-BLAST </vt:lpstr>
      <vt:lpstr>DELTA-BLAST</vt:lpstr>
      <vt:lpstr>Delta-BLAST</vt:lpstr>
      <vt:lpstr>Compare NP_000509.1 using BLASTP vs Delta-BLAST</vt:lpstr>
      <vt:lpstr>DELTA-BLAST Advantages</vt:lpstr>
      <vt:lpstr>Comparison</vt:lpstr>
      <vt:lpstr>To do</vt:lpstr>
      <vt:lpstr>Comparing the Performance of PSI/DELTA-BLAST</vt:lpstr>
      <vt:lpstr>PHI-BLAST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HMMER using Linux/Mac/CygWin</vt:lpstr>
      <vt:lpstr>MegaBlast and Discontinuous MegaBlast</vt:lpstr>
      <vt:lpstr>Profiles</vt:lpstr>
      <vt:lpstr>Profiles</vt:lpstr>
      <vt:lpstr>Profiles</vt:lpstr>
      <vt:lpstr>What is a HMM?</vt:lpstr>
      <vt:lpstr>HMM</vt:lpstr>
      <vt:lpstr>HMM</vt:lpstr>
      <vt:lpstr>HMM</vt:lpstr>
      <vt:lpstr>Regular Expression</vt:lpstr>
      <vt:lpstr>HMM</vt:lpstr>
      <vt:lpstr>HMM</vt:lpstr>
      <vt:lpstr>HMM Odds Score</vt:lpstr>
      <vt:lpstr>HMM</vt:lpstr>
      <vt:lpstr>HMM updated using Log Odds Score</vt:lpstr>
      <vt:lpstr>HMM</vt:lpstr>
      <vt:lpstr>After the talk</vt:lpstr>
      <vt:lpstr>Extra</vt:lpstr>
      <vt:lpstr>Sample Problem</vt:lpstr>
      <vt:lpstr>PowerPoint Presentation</vt:lpstr>
      <vt:lpstr>How does this work?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</dc:title>
  <dc:creator>Ravichandran, Ravi (NIH/NCI) [C]</dc:creator>
  <cp:lastModifiedBy>Ravichandran, Ravi (NIH/NCI) [C]</cp:lastModifiedBy>
  <cp:revision>412</cp:revision>
  <dcterms:created xsi:type="dcterms:W3CDTF">2006-08-16T00:00:00Z</dcterms:created>
  <dcterms:modified xsi:type="dcterms:W3CDTF">2020-03-22T22:01:49Z</dcterms:modified>
</cp:coreProperties>
</file>